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82" r:id="rId2"/>
    <p:sldId id="302" r:id="rId3"/>
    <p:sldId id="304" r:id="rId4"/>
    <p:sldId id="303" r:id="rId5"/>
    <p:sldId id="279" r:id="rId6"/>
    <p:sldId id="298" r:id="rId7"/>
    <p:sldId id="299" r:id="rId8"/>
    <p:sldId id="308" r:id="rId9"/>
    <p:sldId id="307" r:id="rId10"/>
    <p:sldId id="305" r:id="rId11"/>
    <p:sldId id="268" r:id="rId12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0575"/>
    <a:srgbClr val="008000"/>
    <a:srgbClr val="FF8E00"/>
    <a:srgbClr val="E5261A"/>
    <a:srgbClr val="377EB8"/>
    <a:srgbClr val="FF7900"/>
    <a:srgbClr val="AFABAB"/>
    <a:srgbClr val="9900FF"/>
    <a:srgbClr val="FFFFFF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48" autoAdjust="0"/>
    <p:restoredTop sz="94332" autoAdjust="0"/>
  </p:normalViewPr>
  <p:slideViewPr>
    <p:cSldViewPr snapToGrid="0">
      <p:cViewPr>
        <p:scale>
          <a:sx n="95" d="100"/>
          <a:sy n="95" d="100"/>
        </p:scale>
        <p:origin x="80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A450A-B8A4-49AB-A18F-1D18C2526998}" type="datetimeFigureOut">
              <a:rPr lang="es-GT" smtClean="0"/>
              <a:t>23/07/21</a:t>
            </a:fld>
            <a:endParaRPr lang="es-GT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GT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D38E9-A8CD-4471-9056-EF76DF39070D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73903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275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423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53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144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843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sz="1200" dirty="0"/>
              <a:t>Exceptions for number 1. deep layers explaining EVC, like ResNet152 and </a:t>
            </a:r>
            <a:r>
              <a:rPr lang="en-IE" sz="1200" dirty="0" err="1"/>
              <a:t>Moco</a:t>
            </a:r>
            <a:r>
              <a:rPr lang="en-IE" sz="1200" dirty="0"/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sz="12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dirty="0"/>
              <a:t>3. This might because of how labels affect the deeper layers in supervised learning.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dirty="0"/>
              <a:t>4.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96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21181-61EC-4841-866E-8F2DDFEB0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D7FC9A-B377-46D0-9452-8DCA2454D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A938F8-2C81-4AD9-B520-CBBEA6FED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DA82-3397-4C87-BA78-AAE3E0FB68A4}" type="datetimeFigureOut">
              <a:rPr lang="es-GT" smtClean="0"/>
              <a:t>23/07/21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3C918B-B171-4227-97AC-FEEC74BE9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E2938D-70E4-41BD-AA4B-366644156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881FA-F5E7-40A1-A93E-25C51AD6FE0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1214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4AB1B0-0BC4-4CA6-99A1-FBA11E118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255CCBC-F912-45CF-AD91-01A241C24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27DEC0-87E9-4F6C-96E7-E4073334C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DA82-3397-4C87-BA78-AAE3E0FB68A4}" type="datetimeFigureOut">
              <a:rPr lang="es-GT" smtClean="0"/>
              <a:t>23/07/21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5AB0A1-1CB4-40D3-826A-0119915A5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02FF37-A25B-44CF-A577-41C66914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881FA-F5E7-40A1-A93E-25C51AD6FE0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93946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1944DA5-78FC-4DC5-AE18-6D639114D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0E64546-A5FC-43D7-A12D-6C615FA09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6D25EA-2725-4172-A11C-D9B804A0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DA82-3397-4C87-BA78-AAE3E0FB68A4}" type="datetimeFigureOut">
              <a:rPr lang="es-GT" smtClean="0"/>
              <a:t>23/07/21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6FB9D3-FFA6-4EDE-9E68-967CA65EE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12E31B-FF6C-4D74-B460-57186BFA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881FA-F5E7-40A1-A93E-25C51AD6FE0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6243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279D3-279F-4383-9AFD-E8E03087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080CE4-B35F-4B25-A7DE-1D9444380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FFB096-205A-426E-A56C-B38637EAE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DA82-3397-4C87-BA78-AAE3E0FB68A4}" type="datetimeFigureOut">
              <a:rPr lang="es-GT" smtClean="0"/>
              <a:t>23/07/21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AD6F77-6E8A-4C46-B09F-09319B8DC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862F2F-1510-43B7-9D7D-39BFFAEA9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881FA-F5E7-40A1-A93E-25C51AD6FE0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27518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227D8D-E038-414B-9E03-F27A2CE9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BC5C9D-D64D-4D04-9A5E-7573600CA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650899-001C-4ED3-8EB0-2496E39FE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DA82-3397-4C87-BA78-AAE3E0FB68A4}" type="datetimeFigureOut">
              <a:rPr lang="es-GT" smtClean="0"/>
              <a:t>23/07/21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423C54-2245-4487-9E84-78E58472E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EC775F-544C-43D8-A377-FD2FAAC5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881FA-F5E7-40A1-A93E-25C51AD6FE0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061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ADAB5-D403-4C1F-91EB-8459639D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A3E857-1A06-4D44-9E87-F2790BFBFE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B9D191D-9404-4BBD-B400-5B9804BE9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1123759-626A-4BC6-A515-28CA94ADF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DA82-3397-4C87-BA78-AAE3E0FB68A4}" type="datetimeFigureOut">
              <a:rPr lang="es-GT" smtClean="0"/>
              <a:t>23/07/21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70F29D-A255-4E09-85C4-9FBDAB8B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F9980A-52D9-45E1-A64F-6B593C4D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881FA-F5E7-40A1-A93E-25C51AD6FE0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05452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5F196B-82CF-418A-A11D-0FE47914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85662B-32E7-4A73-8456-7D919CB54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50F8E3-35B7-4C36-988D-25911CB5C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883D80-46A3-4DEE-A85F-13A990B8D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289976-D1C4-4E34-95F0-88337A08ED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1D9ABAF-3D96-4DF4-8EDA-EBBBA166F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DA82-3397-4C87-BA78-AAE3E0FB68A4}" type="datetimeFigureOut">
              <a:rPr lang="es-GT" smtClean="0"/>
              <a:t>23/07/21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B493F5C-AB21-4830-9709-E5ED6D612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371854B-0E65-4F56-A35E-66F12F700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881FA-F5E7-40A1-A93E-25C51AD6FE0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0164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AB804-F2D0-4753-8AB9-BFF9515E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13A35E-BDDD-41AA-BD9D-944E1445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DA82-3397-4C87-BA78-AAE3E0FB68A4}" type="datetimeFigureOut">
              <a:rPr lang="es-GT" smtClean="0"/>
              <a:t>23/07/21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D363AD1-CD8F-492E-935B-014ECBED7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B3F6472-2CA9-4ED4-861A-C69E3E899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881FA-F5E7-40A1-A93E-25C51AD6FE0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60657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69D82DF-356E-47A9-8818-1455C1C28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DA82-3397-4C87-BA78-AAE3E0FB68A4}" type="datetimeFigureOut">
              <a:rPr lang="es-GT" smtClean="0"/>
              <a:t>23/07/21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F86A53E-38F6-4B3D-86F4-6759D8C70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61B09A6-3241-4A51-8DBB-763CCE659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881FA-F5E7-40A1-A93E-25C51AD6FE0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2354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28561-080B-476A-8A3E-6A788B80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E9841F-967A-4BEC-8412-1B764D23F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3F1F2E-EA50-4BB7-B56C-1AB2F3603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D8C1CA-B49A-4630-AE36-0942721F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DA82-3397-4C87-BA78-AAE3E0FB68A4}" type="datetimeFigureOut">
              <a:rPr lang="es-GT" smtClean="0"/>
              <a:t>23/07/21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1EDAF9-3B3E-4E1C-9895-9D957CA68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CD10B19-E76B-4A11-A8FB-CE05DABD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881FA-F5E7-40A1-A93E-25C51AD6FE0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5157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9E92DE-593F-4328-AD63-FE333C1B0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A35E39A-F7EE-41E7-9924-F950D10728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A2BBE2-AAF0-458D-A925-569190197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099AC4D-EBCE-43F4-BE98-B0D840094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DA82-3397-4C87-BA78-AAE3E0FB68A4}" type="datetimeFigureOut">
              <a:rPr lang="es-GT" smtClean="0"/>
              <a:t>23/07/21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BC9F2C-9EC7-475F-B654-42F1EB5CB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EF6C64-D1C5-45CF-9867-E29FF323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881FA-F5E7-40A1-A93E-25C51AD6FE0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4827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5DEC9A5-EC89-4B89-B1CB-95C43F75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CD9B2A-A25E-4099-A2CA-2BF16F32B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C7BA5F-6CEC-49A6-A83B-02674F075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DA82-3397-4C87-BA78-AAE3E0FB68A4}" type="datetimeFigureOut">
              <a:rPr lang="es-GT" smtClean="0"/>
              <a:t>23/07/21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122534-86C5-48A6-B9CB-E1E1FC1FD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079EED-1991-4CF3-ADDA-D975DD142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881FA-F5E7-40A1-A93E-25C51AD6FE0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81707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" Type="http://schemas.openxmlformats.org/officeDocument/2006/relationships/image" Target="../media/image34.svg"/><Relationship Id="rId21" Type="http://schemas.openxmlformats.org/officeDocument/2006/relationships/image" Target="../media/image52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5" Type="http://schemas.openxmlformats.org/officeDocument/2006/relationships/image" Target="../media/image56.sv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24" Type="http://schemas.openxmlformats.org/officeDocument/2006/relationships/image" Target="../media/image55.pn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23" Type="http://schemas.openxmlformats.org/officeDocument/2006/relationships/image" Target="../media/image54.sv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13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3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13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svg"/><Relationship Id="rId5" Type="http://schemas.openxmlformats.org/officeDocument/2006/relationships/image" Target="../media/image21.svg"/><Relationship Id="rId15" Type="http://schemas.openxmlformats.org/officeDocument/2006/relationships/image" Target="../media/image29.sv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06EBECE-5BE5-4A90-BE5D-4795761089BE}"/>
              </a:ext>
            </a:extLst>
          </p:cNvPr>
          <p:cNvGrpSpPr/>
          <p:nvPr/>
        </p:nvGrpSpPr>
        <p:grpSpPr>
          <a:xfrm>
            <a:off x="5243209" y="1619674"/>
            <a:ext cx="6643870" cy="2585323"/>
            <a:chOff x="4680522" y="309681"/>
            <a:chExt cx="6643870" cy="2585323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AAC0381-37E3-44C6-A8C6-D5112C926317}"/>
                </a:ext>
              </a:extLst>
            </p:cNvPr>
            <p:cNvSpPr txBox="1"/>
            <p:nvPr/>
          </p:nvSpPr>
          <p:spPr>
            <a:xfrm>
              <a:off x="4857378" y="309681"/>
              <a:ext cx="629015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GT" altLang="zh-CN" sz="5400" dirty="0" err="1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fMRI</a:t>
              </a:r>
              <a:r>
                <a:rPr lang="es-GT" altLang="zh-CN" sz="5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 – </a:t>
              </a:r>
              <a:r>
                <a:rPr lang="es-GT" altLang="zh-CN" sz="5400" dirty="0" err="1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DNNs</a:t>
              </a:r>
              <a:r>
                <a:rPr lang="es-GT" altLang="zh-CN" sz="5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 </a:t>
              </a:r>
              <a:r>
                <a:rPr lang="es-GT" altLang="zh-CN" sz="5400" dirty="0" err="1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gigantic</a:t>
              </a:r>
              <a:r>
                <a:rPr lang="es-GT" altLang="zh-CN" sz="5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 mouses</a:t>
              </a:r>
              <a:endParaRPr lang="zh-CN" altLang="en-US" sz="5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A993B8A-9E70-4604-BE56-601D120B7724}"/>
                </a:ext>
              </a:extLst>
            </p:cNvPr>
            <p:cNvSpPr txBox="1"/>
            <p:nvPr/>
          </p:nvSpPr>
          <p:spPr>
            <a:xfrm>
              <a:off x="4680522" y="2064007"/>
              <a:ext cx="66438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Katherine </a:t>
              </a:r>
              <a:r>
                <a:rPr lang="pt-BR" sz="2400" b="0" i="0" u="none" strike="noStrike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Baquero</a:t>
              </a:r>
              <a:r>
                <a:rPr lang="pt-B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, Alexander</a:t>
              </a:r>
              <a:r>
                <a:rPr lang="pt-BR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pt-BR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Enge</a:t>
              </a:r>
              <a:r>
                <a:rPr lang="pt-BR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</a:t>
              </a:r>
              <a:r>
                <a:rPr lang="pt-B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 </a:t>
              </a:r>
              <a:r>
                <a:rPr lang="pt-BR" sz="2400" b="0" i="0" u="none" strike="noStrike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Manshan</a:t>
              </a:r>
              <a:r>
                <a:rPr lang="pt-B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 </a:t>
              </a:r>
              <a:r>
                <a:rPr lang="pt-BR" sz="2400" b="0" i="0" u="none" strike="noStrike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Guo</a:t>
              </a:r>
              <a:r>
                <a:rPr lang="pt-BR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</a:t>
              </a:r>
              <a:r>
                <a:rPr lang="pt-B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 </a:t>
              </a:r>
            </a:p>
            <a:p>
              <a:pPr algn="ctr"/>
              <a:r>
                <a:rPr lang="pt-B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Fabian </a:t>
              </a:r>
              <a:r>
                <a:rPr lang="pt-BR" sz="2400" b="0" i="0" u="none" strike="noStrike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Renz</a:t>
              </a:r>
              <a:r>
                <a:rPr lang="pt-BR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&amp;</a:t>
              </a:r>
              <a:r>
                <a:rPr lang="pt-B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 Regina Zaghi-Lara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字魂36号-正文宋楷" panose="00000500000000000000" pitchFamily="2" charset="-122"/>
              </a:endParaRPr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1C547F6E-1622-4A8B-AFC7-4CD402D5E84A}"/>
              </a:ext>
            </a:extLst>
          </p:cNvPr>
          <p:cNvSpPr txBox="1"/>
          <p:nvPr/>
        </p:nvSpPr>
        <p:spPr>
          <a:xfrm>
            <a:off x="4227745" y="5601527"/>
            <a:ext cx="523612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G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Steven </a:t>
            </a:r>
            <a:r>
              <a:rPr lang="es-GT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Scholte</a:t>
            </a:r>
            <a:r>
              <a:rPr lang="es-G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Mentor</a:t>
            </a:r>
          </a:p>
          <a:p>
            <a:pPr algn="r"/>
            <a:r>
              <a:rPr lang="es-G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Tejas </a:t>
            </a:r>
            <a:r>
              <a:rPr lang="es-GT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Savalia</a:t>
            </a:r>
            <a:r>
              <a:rPr lang="es-G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Project TA</a:t>
            </a:r>
          </a:p>
          <a:p>
            <a:pPr algn="r"/>
            <a:r>
              <a:rPr lang="es-GT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Patrick Boak – Tutorial TA</a:t>
            </a:r>
          </a:p>
          <a:p>
            <a:endParaRPr lang="es-GT" dirty="0"/>
          </a:p>
        </p:txBody>
      </p:sp>
      <p:pic>
        <p:nvPicPr>
          <p:cNvPr id="2050" name="Picture 2" descr="neuromatch 3.0">
            <a:extLst>
              <a:ext uri="{FF2B5EF4-FFF2-40B4-BE49-F238E27FC236}">
                <a16:creationId xmlns:a16="http://schemas.microsoft.com/office/drawing/2014/main" id="{89780388-4EE5-4165-B788-0B6E2CF4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871" y="5284735"/>
            <a:ext cx="2498448" cy="131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20DC8F0-6923-47E3-B48E-FE9FCA714D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769"/>
          <a:stretch/>
        </p:blipFill>
        <p:spPr>
          <a:xfrm>
            <a:off x="0" y="0"/>
            <a:ext cx="4482829" cy="68580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0D7DBE0-19FC-4074-B4F3-B63EF1EAE934}"/>
              </a:ext>
            </a:extLst>
          </p:cNvPr>
          <p:cNvSpPr txBox="1"/>
          <p:nvPr/>
        </p:nvSpPr>
        <p:spPr>
          <a:xfrm rot="16200000">
            <a:off x="1187035" y="3282484"/>
            <a:ext cx="6872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s-GT" sz="1400" b="1" dirty="0">
                <a:solidFill>
                  <a:schemeClr val="bg2">
                    <a:lumMod val="50000"/>
                  </a:schemeClr>
                </a:solidFill>
              </a:rPr>
              <a:t>Cichy, R. </a:t>
            </a:r>
            <a:r>
              <a:rPr lang="es-GT" sz="1400" b="1" i="1" dirty="0">
                <a:solidFill>
                  <a:schemeClr val="bg2">
                    <a:lumMod val="50000"/>
                  </a:schemeClr>
                </a:solidFill>
              </a:rPr>
              <a:t>et al. </a:t>
            </a:r>
            <a:r>
              <a:rPr lang="es-GT" sz="1400" b="1" dirty="0">
                <a:solidFill>
                  <a:schemeClr val="bg2">
                    <a:lumMod val="50000"/>
                  </a:schemeClr>
                </a:solidFill>
              </a:rPr>
              <a:t>2016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439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D4EF3FE-37FF-46C9-AAE1-9DB89E9056FF}"/>
              </a:ext>
            </a:extLst>
          </p:cNvPr>
          <p:cNvSpPr/>
          <p:nvPr/>
        </p:nvSpPr>
        <p:spPr>
          <a:xfrm>
            <a:off x="0" y="809893"/>
            <a:ext cx="2022206" cy="6048107"/>
          </a:xfrm>
          <a:prstGeom prst="rect">
            <a:avLst/>
          </a:prstGeom>
          <a:solidFill>
            <a:schemeClr val="bg1"/>
          </a:solidFill>
          <a:ln w="3810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0" name="文本框 5">
            <a:extLst>
              <a:ext uri="{FF2B5EF4-FFF2-40B4-BE49-F238E27FC236}">
                <a16:creationId xmlns:a16="http://schemas.microsoft.com/office/drawing/2014/main" id="{07B71D67-386D-474A-A623-5EFA5C591322}"/>
              </a:ext>
            </a:extLst>
          </p:cNvPr>
          <p:cNvSpPr txBox="1"/>
          <p:nvPr/>
        </p:nvSpPr>
        <p:spPr>
          <a:xfrm>
            <a:off x="3243257" y="131582"/>
            <a:ext cx="9870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altLang="zh-CN" sz="4000" dirty="0">
                <a:solidFill>
                  <a:schemeClr val="bg2">
                    <a:lumMod val="25000"/>
                  </a:schemeClr>
                </a:solidFill>
                <a:ea typeface="字魂36号-正文宋楷" panose="00000500000000000000" pitchFamily="2" charset="-122"/>
              </a:rPr>
              <a:t>Correlation per DNN layer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ea typeface="字魂36号-正文宋楷" panose="00000500000000000000" pitchFamily="2" charset="-122"/>
            </a:endParaRPr>
          </a:p>
        </p:txBody>
      </p:sp>
      <p:sp>
        <p:nvSpPr>
          <p:cNvPr id="77" name="文本框 5">
            <a:extLst>
              <a:ext uri="{FF2B5EF4-FFF2-40B4-BE49-F238E27FC236}">
                <a16:creationId xmlns:a16="http://schemas.microsoft.com/office/drawing/2014/main" id="{CC942217-0BC6-3D48-B60D-DA15D1CF30CE}"/>
              </a:ext>
            </a:extLst>
          </p:cNvPr>
          <p:cNvSpPr txBox="1"/>
          <p:nvPr/>
        </p:nvSpPr>
        <p:spPr>
          <a:xfrm>
            <a:off x="2360753" y="3760965"/>
            <a:ext cx="9870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altLang="zh-CN" sz="4000" dirty="0">
                <a:solidFill>
                  <a:schemeClr val="bg2">
                    <a:lumMod val="25000"/>
                  </a:schemeClr>
                </a:solidFill>
                <a:ea typeface="字魂36号-正文宋楷" panose="00000500000000000000" pitchFamily="2" charset="-122"/>
              </a:rPr>
              <a:t> Variance explained per DNN layer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ea typeface="字魂36号-正文宋楷" panose="00000500000000000000" pitchFamily="2" charset="-122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C780802-B5E8-0F4D-9FA9-C69191C14028}"/>
              </a:ext>
            </a:extLst>
          </p:cNvPr>
          <p:cNvGrpSpPr/>
          <p:nvPr/>
        </p:nvGrpSpPr>
        <p:grpSpPr>
          <a:xfrm>
            <a:off x="79521" y="4739496"/>
            <a:ext cx="12125391" cy="1859369"/>
            <a:chOff x="79521" y="4739496"/>
            <a:chExt cx="12125391" cy="1859369"/>
          </a:xfrm>
        </p:grpSpPr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0E7366C7-DAD5-834B-B06D-3876211C8B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06" r="-1" b="3460"/>
            <a:stretch/>
          </p:blipFill>
          <p:spPr>
            <a:xfrm>
              <a:off x="92430" y="4739496"/>
              <a:ext cx="1887358" cy="1859369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556BC214-5E5A-5F40-B051-0503B54FA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44" b="3460"/>
            <a:stretch/>
          </p:blipFill>
          <p:spPr>
            <a:xfrm>
              <a:off x="10265941" y="4739496"/>
              <a:ext cx="1888558" cy="1859369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D429C9A1-290D-0F48-BF08-85FE57000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2006" r="-1" b="3460"/>
            <a:stretch/>
          </p:blipFill>
          <p:spPr>
            <a:xfrm>
              <a:off x="2123166" y="4739496"/>
              <a:ext cx="1887358" cy="1859369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A0E3C7D1-14FA-FA48-83B1-85E438EBC5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944" b="3460"/>
            <a:stretch/>
          </p:blipFill>
          <p:spPr>
            <a:xfrm>
              <a:off x="4153902" y="4739496"/>
              <a:ext cx="1888556" cy="1859369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A810C2C6-A758-204B-9A35-64008860BB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944" b="3460"/>
            <a:stretch/>
          </p:blipFill>
          <p:spPr>
            <a:xfrm>
              <a:off x="6198789" y="4739496"/>
              <a:ext cx="1888557" cy="1859369"/>
            </a:xfrm>
            <a:prstGeom prst="rect">
              <a:avLst/>
            </a:prstGeom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7841D8F5-280C-5045-9162-B46CA1A29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944" b="3460"/>
            <a:stretch/>
          </p:blipFill>
          <p:spPr>
            <a:xfrm>
              <a:off x="8232365" y="4739496"/>
              <a:ext cx="1888558" cy="1859369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6C76E01-977B-9944-A1F6-E747BA6C85C1}"/>
                </a:ext>
              </a:extLst>
            </p:cNvPr>
            <p:cNvGrpSpPr/>
            <p:nvPr/>
          </p:nvGrpSpPr>
          <p:grpSpPr>
            <a:xfrm>
              <a:off x="8178636" y="4806288"/>
              <a:ext cx="1942287" cy="150123"/>
              <a:chOff x="37500" y="4804012"/>
              <a:chExt cx="1942287" cy="150123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C2CF22D-945B-1F46-932C-0147BF351A06}"/>
                  </a:ext>
                </a:extLst>
              </p:cNvPr>
              <p:cNvSpPr/>
              <p:nvPr/>
            </p:nvSpPr>
            <p:spPr>
              <a:xfrm>
                <a:off x="37500" y="4804012"/>
                <a:ext cx="1942287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5DAC5EA-DC58-4649-B9BC-392FE59446E3}"/>
                  </a:ext>
                </a:extLst>
              </p:cNvPr>
              <p:cNvSpPr/>
              <p:nvPr/>
            </p:nvSpPr>
            <p:spPr>
              <a:xfrm>
                <a:off x="262692" y="4840404"/>
                <a:ext cx="1715456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8D84A20-4E5F-CB4C-A0A3-F6CCBE02543D}"/>
                </a:ext>
              </a:extLst>
            </p:cNvPr>
            <p:cNvGrpSpPr/>
            <p:nvPr/>
          </p:nvGrpSpPr>
          <p:grpSpPr>
            <a:xfrm>
              <a:off x="2095701" y="4810837"/>
              <a:ext cx="1942287" cy="150123"/>
              <a:chOff x="37500" y="4804012"/>
              <a:chExt cx="1942287" cy="150123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5AE70F37-125C-6E4F-BD37-D9FCE4976587}"/>
                  </a:ext>
                </a:extLst>
              </p:cNvPr>
              <p:cNvSpPr/>
              <p:nvPr/>
            </p:nvSpPr>
            <p:spPr>
              <a:xfrm>
                <a:off x="37500" y="4804012"/>
                <a:ext cx="1942287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B4DB203-DC61-E746-A78F-57F21A389B5B}"/>
                  </a:ext>
                </a:extLst>
              </p:cNvPr>
              <p:cNvSpPr/>
              <p:nvPr/>
            </p:nvSpPr>
            <p:spPr>
              <a:xfrm>
                <a:off x="262692" y="4840404"/>
                <a:ext cx="1715456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80D0AE3-721F-844E-B476-38BD203AC630}"/>
                </a:ext>
              </a:extLst>
            </p:cNvPr>
            <p:cNvGrpSpPr/>
            <p:nvPr/>
          </p:nvGrpSpPr>
          <p:grpSpPr>
            <a:xfrm>
              <a:off x="4111483" y="4810837"/>
              <a:ext cx="1942287" cy="150123"/>
              <a:chOff x="37500" y="4804012"/>
              <a:chExt cx="1942287" cy="150123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D5D1D5E-B637-7F41-BEA1-16E896BE1BC9}"/>
                  </a:ext>
                </a:extLst>
              </p:cNvPr>
              <p:cNvSpPr/>
              <p:nvPr/>
            </p:nvSpPr>
            <p:spPr>
              <a:xfrm>
                <a:off x="37500" y="4804012"/>
                <a:ext cx="1942287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0A1D5F1-B1A4-C441-AABF-6E5AFDA31CC7}"/>
                  </a:ext>
                </a:extLst>
              </p:cNvPr>
              <p:cNvSpPr/>
              <p:nvPr/>
            </p:nvSpPr>
            <p:spPr>
              <a:xfrm>
                <a:off x="262692" y="4840404"/>
                <a:ext cx="1715456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B627F6E-D047-7243-9A7B-39E58EB663B8}"/>
                </a:ext>
              </a:extLst>
            </p:cNvPr>
            <p:cNvGrpSpPr/>
            <p:nvPr/>
          </p:nvGrpSpPr>
          <p:grpSpPr>
            <a:xfrm>
              <a:off x="6153203" y="4806288"/>
              <a:ext cx="1942287" cy="150123"/>
              <a:chOff x="37500" y="4804012"/>
              <a:chExt cx="1942287" cy="150123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50D45FE-0E15-0B4E-A6F8-AD06A2FB02E2}"/>
                  </a:ext>
                </a:extLst>
              </p:cNvPr>
              <p:cNvSpPr/>
              <p:nvPr/>
            </p:nvSpPr>
            <p:spPr>
              <a:xfrm>
                <a:off x="37500" y="4804012"/>
                <a:ext cx="1942287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3432AFE-9E36-CE46-B6CE-034F7546BF60}"/>
                  </a:ext>
                </a:extLst>
              </p:cNvPr>
              <p:cNvSpPr/>
              <p:nvPr/>
            </p:nvSpPr>
            <p:spPr>
              <a:xfrm>
                <a:off x="262692" y="4840404"/>
                <a:ext cx="1715456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5069C28B-DE7F-BE4B-899F-878FDA8C9687}"/>
                </a:ext>
              </a:extLst>
            </p:cNvPr>
            <p:cNvGrpSpPr/>
            <p:nvPr/>
          </p:nvGrpSpPr>
          <p:grpSpPr>
            <a:xfrm>
              <a:off x="79521" y="4808561"/>
              <a:ext cx="1942287" cy="150123"/>
              <a:chOff x="37500" y="4804012"/>
              <a:chExt cx="1942287" cy="150123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4A1D245-A682-0A49-A89C-8AE9464AEF23}"/>
                  </a:ext>
                </a:extLst>
              </p:cNvPr>
              <p:cNvSpPr/>
              <p:nvPr/>
            </p:nvSpPr>
            <p:spPr>
              <a:xfrm>
                <a:off x="37500" y="4804012"/>
                <a:ext cx="1942287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343C05AA-0FC8-C44D-AC65-DE997583129C}"/>
                  </a:ext>
                </a:extLst>
              </p:cNvPr>
              <p:cNvSpPr/>
              <p:nvPr/>
            </p:nvSpPr>
            <p:spPr>
              <a:xfrm>
                <a:off x="262692" y="4840404"/>
                <a:ext cx="1715456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E61A596-50BA-E145-8894-4A3E1FA9FBD1}"/>
                </a:ext>
              </a:extLst>
            </p:cNvPr>
            <p:cNvGrpSpPr/>
            <p:nvPr/>
          </p:nvGrpSpPr>
          <p:grpSpPr>
            <a:xfrm>
              <a:off x="10262625" y="4806288"/>
              <a:ext cx="1942287" cy="150123"/>
              <a:chOff x="37500" y="4804012"/>
              <a:chExt cx="1942287" cy="150123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2D0FB5E-EB05-0547-8E8B-F5CDDE90570A}"/>
                  </a:ext>
                </a:extLst>
              </p:cNvPr>
              <p:cNvSpPr/>
              <p:nvPr/>
            </p:nvSpPr>
            <p:spPr>
              <a:xfrm>
                <a:off x="37500" y="4804012"/>
                <a:ext cx="1942287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6E84920-C519-154C-A719-F981E5A4402A}"/>
                  </a:ext>
                </a:extLst>
              </p:cNvPr>
              <p:cNvSpPr/>
              <p:nvPr/>
            </p:nvSpPr>
            <p:spPr>
              <a:xfrm>
                <a:off x="262692" y="4840404"/>
                <a:ext cx="1715456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F44BAC9-8073-3C45-B2A9-AD4684371716}"/>
              </a:ext>
            </a:extLst>
          </p:cNvPr>
          <p:cNvGrpSpPr/>
          <p:nvPr/>
        </p:nvGrpSpPr>
        <p:grpSpPr>
          <a:xfrm>
            <a:off x="53788" y="1211874"/>
            <a:ext cx="12138212" cy="1868036"/>
            <a:chOff x="53788" y="1211874"/>
            <a:chExt cx="12138212" cy="18680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67C0481-A14E-E84B-8D9C-2B9385085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3009"/>
            <a:stretch/>
          </p:blipFill>
          <p:spPr>
            <a:xfrm>
              <a:off x="53788" y="1211874"/>
              <a:ext cx="1926000" cy="1868036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7BD3CE55-544A-664A-B7C5-F80F5B0C26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b="3009"/>
            <a:stretch/>
          </p:blipFill>
          <p:spPr>
            <a:xfrm>
              <a:off x="10228499" y="1211874"/>
              <a:ext cx="1926000" cy="1868036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B5030712-8202-E249-8BED-3DD790DB7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b="3009"/>
            <a:stretch/>
          </p:blipFill>
          <p:spPr>
            <a:xfrm>
              <a:off x="2084524" y="1211874"/>
              <a:ext cx="1926000" cy="1868036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DB8FDA9-79E2-7D4A-B4E1-2ED6999D0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b="3009"/>
            <a:stretch/>
          </p:blipFill>
          <p:spPr>
            <a:xfrm>
              <a:off x="4130726" y="1211874"/>
              <a:ext cx="1926000" cy="1868036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161D126-4609-3C4C-99D7-34E2B0ABE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b="3009"/>
            <a:stretch/>
          </p:blipFill>
          <p:spPr>
            <a:xfrm>
              <a:off x="6161347" y="1211874"/>
              <a:ext cx="1926000" cy="1868036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CC60F0AB-384D-124D-88E3-8CFCF4B6B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b="3009"/>
            <a:stretch/>
          </p:blipFill>
          <p:spPr>
            <a:xfrm>
              <a:off x="8194923" y="1211874"/>
              <a:ext cx="1926000" cy="1868036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523AC7E-CEEC-924A-80B4-AD4C86D17708}"/>
                </a:ext>
              </a:extLst>
            </p:cNvPr>
            <p:cNvGrpSpPr/>
            <p:nvPr/>
          </p:nvGrpSpPr>
          <p:grpSpPr>
            <a:xfrm>
              <a:off x="2123167" y="1288025"/>
              <a:ext cx="1887358" cy="150123"/>
              <a:chOff x="37500" y="4804012"/>
              <a:chExt cx="1942287" cy="150123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1E25E31-BC44-6748-975B-A173306D376A}"/>
                  </a:ext>
                </a:extLst>
              </p:cNvPr>
              <p:cNvSpPr/>
              <p:nvPr/>
            </p:nvSpPr>
            <p:spPr>
              <a:xfrm>
                <a:off x="37500" y="4804012"/>
                <a:ext cx="1942287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E457849-B8BF-E94C-A8C3-20208FC2CE0F}"/>
                  </a:ext>
                </a:extLst>
              </p:cNvPr>
              <p:cNvSpPr/>
              <p:nvPr/>
            </p:nvSpPr>
            <p:spPr>
              <a:xfrm>
                <a:off x="262692" y="4840404"/>
                <a:ext cx="1715456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00E5A0C-5828-6941-81B5-C96009A4C1C1}"/>
                </a:ext>
              </a:extLst>
            </p:cNvPr>
            <p:cNvGrpSpPr/>
            <p:nvPr/>
          </p:nvGrpSpPr>
          <p:grpSpPr>
            <a:xfrm>
              <a:off x="180303" y="1283785"/>
              <a:ext cx="1711611" cy="150123"/>
              <a:chOff x="37500" y="4804012"/>
              <a:chExt cx="1942287" cy="150123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5B43A6C-15C9-F848-8BC7-BAD538663C35}"/>
                  </a:ext>
                </a:extLst>
              </p:cNvPr>
              <p:cNvSpPr/>
              <p:nvPr/>
            </p:nvSpPr>
            <p:spPr>
              <a:xfrm>
                <a:off x="37500" y="4804012"/>
                <a:ext cx="1942287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EF736632-F323-BC4C-80BF-AB8410A0A48B}"/>
                  </a:ext>
                </a:extLst>
              </p:cNvPr>
              <p:cNvSpPr/>
              <p:nvPr/>
            </p:nvSpPr>
            <p:spPr>
              <a:xfrm>
                <a:off x="262692" y="4840404"/>
                <a:ext cx="1715456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35E9502-226E-1D49-8C34-A95C6E85A9C6}"/>
                </a:ext>
              </a:extLst>
            </p:cNvPr>
            <p:cNvGrpSpPr/>
            <p:nvPr/>
          </p:nvGrpSpPr>
          <p:grpSpPr>
            <a:xfrm>
              <a:off x="4164773" y="1283785"/>
              <a:ext cx="1887358" cy="150123"/>
              <a:chOff x="37500" y="4804012"/>
              <a:chExt cx="1942287" cy="150123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E5313AF-5BC4-8C42-93BB-F57AD56B662A}"/>
                  </a:ext>
                </a:extLst>
              </p:cNvPr>
              <p:cNvSpPr/>
              <p:nvPr/>
            </p:nvSpPr>
            <p:spPr>
              <a:xfrm>
                <a:off x="37500" y="4804012"/>
                <a:ext cx="1942287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84EB8E49-99C9-9449-A8E8-9B428CEAAC89}"/>
                  </a:ext>
                </a:extLst>
              </p:cNvPr>
              <p:cNvSpPr/>
              <p:nvPr/>
            </p:nvSpPr>
            <p:spPr>
              <a:xfrm>
                <a:off x="262692" y="4840404"/>
                <a:ext cx="1715456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CD9333FD-ABDE-654D-B7B3-830D130D4111}"/>
                </a:ext>
              </a:extLst>
            </p:cNvPr>
            <p:cNvGrpSpPr/>
            <p:nvPr/>
          </p:nvGrpSpPr>
          <p:grpSpPr>
            <a:xfrm>
              <a:off x="6218740" y="1279235"/>
              <a:ext cx="1887358" cy="150123"/>
              <a:chOff x="37500" y="4804012"/>
              <a:chExt cx="1942287" cy="150123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B780EED-F524-0B48-8726-D5EF4743D044}"/>
                  </a:ext>
                </a:extLst>
              </p:cNvPr>
              <p:cNvSpPr/>
              <p:nvPr/>
            </p:nvSpPr>
            <p:spPr>
              <a:xfrm>
                <a:off x="37500" y="4804012"/>
                <a:ext cx="1942287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05E3EDD1-A74C-794F-85D6-0B19BA12E036}"/>
                  </a:ext>
                </a:extLst>
              </p:cNvPr>
              <p:cNvSpPr/>
              <p:nvPr/>
            </p:nvSpPr>
            <p:spPr>
              <a:xfrm>
                <a:off x="262692" y="4840404"/>
                <a:ext cx="1715456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6DB171B-0C48-8C4A-AA0F-D35866ECF9FC}"/>
                </a:ext>
              </a:extLst>
            </p:cNvPr>
            <p:cNvGrpSpPr/>
            <p:nvPr/>
          </p:nvGrpSpPr>
          <p:grpSpPr>
            <a:xfrm>
              <a:off x="8252316" y="1279235"/>
              <a:ext cx="1887358" cy="150123"/>
              <a:chOff x="37500" y="4804012"/>
              <a:chExt cx="1942287" cy="150123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B620FF-A107-EB4A-AFBF-CD8612496F99}"/>
                  </a:ext>
                </a:extLst>
              </p:cNvPr>
              <p:cNvSpPr/>
              <p:nvPr/>
            </p:nvSpPr>
            <p:spPr>
              <a:xfrm>
                <a:off x="37500" y="4804012"/>
                <a:ext cx="1942287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3F80793-97F4-D746-A4FD-643EE4BFECB9}"/>
                  </a:ext>
                </a:extLst>
              </p:cNvPr>
              <p:cNvSpPr/>
              <p:nvPr/>
            </p:nvSpPr>
            <p:spPr>
              <a:xfrm>
                <a:off x="262692" y="4840404"/>
                <a:ext cx="1715456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CBDCF1B-C52D-9D45-9642-9545E3BB4720}"/>
                </a:ext>
              </a:extLst>
            </p:cNvPr>
            <p:cNvGrpSpPr/>
            <p:nvPr/>
          </p:nvGrpSpPr>
          <p:grpSpPr>
            <a:xfrm>
              <a:off x="10304642" y="1279235"/>
              <a:ext cx="1887358" cy="150123"/>
              <a:chOff x="37500" y="4804012"/>
              <a:chExt cx="1942287" cy="150123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0B7FB13-6B12-6E45-B801-728E744427FD}"/>
                  </a:ext>
                </a:extLst>
              </p:cNvPr>
              <p:cNvSpPr/>
              <p:nvPr/>
            </p:nvSpPr>
            <p:spPr>
              <a:xfrm>
                <a:off x="37500" y="4804012"/>
                <a:ext cx="1942287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8D856A8-7949-0D41-8F0A-8CB933532334}"/>
                  </a:ext>
                </a:extLst>
              </p:cNvPr>
              <p:cNvSpPr/>
              <p:nvPr/>
            </p:nvSpPr>
            <p:spPr>
              <a:xfrm>
                <a:off x="262692" y="4840404"/>
                <a:ext cx="1715456" cy="113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7" name="文本框 11">
            <a:extLst>
              <a:ext uri="{FF2B5EF4-FFF2-40B4-BE49-F238E27FC236}">
                <a16:creationId xmlns:a16="http://schemas.microsoft.com/office/drawing/2014/main" id="{652A9221-B055-42D3-80C9-62E5C1167452}"/>
              </a:ext>
            </a:extLst>
          </p:cNvPr>
          <p:cNvSpPr txBox="1"/>
          <p:nvPr/>
        </p:nvSpPr>
        <p:spPr>
          <a:xfrm>
            <a:off x="9597806" y="-38656"/>
            <a:ext cx="5126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altLang="zh-CN" sz="5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Results</a:t>
            </a:r>
            <a:endParaRPr lang="zh-CN" altLang="en-US" sz="5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B1E53E8B-BAB5-400D-BC81-A9BE1EFD4A51}"/>
              </a:ext>
            </a:extLst>
          </p:cNvPr>
          <p:cNvSpPr/>
          <p:nvPr/>
        </p:nvSpPr>
        <p:spPr>
          <a:xfrm>
            <a:off x="2019299" y="809893"/>
            <a:ext cx="8076999" cy="6048107"/>
          </a:xfrm>
          <a:prstGeom prst="rect">
            <a:avLst/>
          </a:prstGeom>
          <a:noFill/>
          <a:ln w="3810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2098F0B2-1926-4B8A-ADC8-F420FAC20C81}"/>
              </a:ext>
            </a:extLst>
          </p:cNvPr>
          <p:cNvSpPr/>
          <p:nvPr/>
        </p:nvSpPr>
        <p:spPr>
          <a:xfrm>
            <a:off x="10115764" y="816084"/>
            <a:ext cx="2076235" cy="6048107"/>
          </a:xfrm>
          <a:prstGeom prst="rect">
            <a:avLst/>
          </a:prstGeom>
          <a:noFill/>
          <a:ln w="3810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CEF05EC-863F-4A02-B6AD-9F2743B4EE21}"/>
              </a:ext>
            </a:extLst>
          </p:cNvPr>
          <p:cNvSpPr/>
          <p:nvPr/>
        </p:nvSpPr>
        <p:spPr>
          <a:xfrm>
            <a:off x="12141" y="6838950"/>
            <a:ext cx="12142357" cy="391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D7EDFC0D-911C-4DBD-8934-CA00A1C17144}"/>
              </a:ext>
            </a:extLst>
          </p:cNvPr>
          <p:cNvSpPr/>
          <p:nvPr/>
        </p:nvSpPr>
        <p:spPr>
          <a:xfrm>
            <a:off x="12141" y="773501"/>
            <a:ext cx="12142357" cy="72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graphicFrame>
        <p:nvGraphicFramePr>
          <p:cNvPr id="78" name="Table 10">
            <a:extLst>
              <a:ext uri="{FF2B5EF4-FFF2-40B4-BE49-F238E27FC236}">
                <a16:creationId xmlns:a16="http://schemas.microsoft.com/office/drawing/2014/main" id="{0A967B05-FB37-5A48-8321-4A73B20C5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965451"/>
              </p:ext>
            </p:extLst>
          </p:nvPr>
        </p:nvGraphicFramePr>
        <p:xfrm>
          <a:off x="0" y="4394070"/>
          <a:ext cx="12192000" cy="24639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530532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25962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646338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73164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68156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49781201"/>
                    </a:ext>
                  </a:extLst>
                </a:gridCol>
              </a:tblGrid>
              <a:tr h="24639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rgbClr val="520575"/>
                          </a:solidFill>
                          <a:latin typeface="+mn-lt"/>
                          <a:ea typeface="字魂36号-正文宋楷" panose="00000500000000000000" pitchFamily="2" charset="-122"/>
                        </a:rPr>
                        <a:t>AlexNet</a:t>
                      </a:r>
                      <a:endParaRPr lang="en-US" sz="2400" dirty="0">
                        <a:solidFill>
                          <a:srgbClr val="520575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8000"/>
                          </a:solidFill>
                          <a:latin typeface="+mn-lt"/>
                          <a:ea typeface="字魂36号-正文宋楷" panose="00000500000000000000" pitchFamily="2" charset="-122"/>
                        </a:rPr>
                        <a:t>ResNet-18</a:t>
                      </a:r>
                      <a:endParaRPr lang="en-US" sz="2400" dirty="0">
                        <a:solidFill>
                          <a:srgbClr val="008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008000"/>
                          </a:solidFill>
                          <a:latin typeface="+mn-lt"/>
                          <a:ea typeface="字魂36号-正文宋楷" panose="00000500000000000000" pitchFamily="2" charset="-122"/>
                        </a:rPr>
                        <a:t>ResNet-50</a:t>
                      </a:r>
                      <a:endParaRPr lang="en-US" sz="2400" dirty="0">
                        <a:solidFill>
                          <a:srgbClr val="008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008000"/>
                          </a:solidFill>
                          <a:latin typeface="+mn-lt"/>
                          <a:ea typeface="字魂36号-正文宋楷" panose="00000500000000000000" pitchFamily="2" charset="-122"/>
                        </a:rPr>
                        <a:t>ResNet-101</a:t>
                      </a:r>
                      <a:endParaRPr lang="en-US" sz="2400" dirty="0">
                        <a:solidFill>
                          <a:srgbClr val="008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008000"/>
                          </a:solidFill>
                          <a:latin typeface="+mn-lt"/>
                          <a:ea typeface="字魂36号-正文宋楷" panose="00000500000000000000" pitchFamily="2" charset="-122"/>
                        </a:rPr>
                        <a:t>ResNet-152</a:t>
                      </a:r>
                      <a:endParaRPr lang="en-US" sz="2400" dirty="0">
                        <a:solidFill>
                          <a:srgbClr val="008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8E00"/>
                          </a:solidFill>
                          <a:latin typeface="+mn-lt"/>
                          <a:ea typeface="字魂36号-正文宋楷" panose="00000500000000000000" pitchFamily="2" charset="-122"/>
                        </a:rPr>
                        <a:t>MoCo</a:t>
                      </a:r>
                      <a:endParaRPr lang="en-US" sz="2400" dirty="0">
                        <a:solidFill>
                          <a:srgbClr val="FF8E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275100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C5D76188-0E4F-9841-9429-CFC1EFCD2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431086"/>
              </p:ext>
            </p:extLst>
          </p:nvPr>
        </p:nvGraphicFramePr>
        <p:xfrm>
          <a:off x="31192" y="809893"/>
          <a:ext cx="12192000" cy="241085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530532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25962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646338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73164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68156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49781201"/>
                    </a:ext>
                  </a:extLst>
                </a:gridCol>
              </a:tblGrid>
              <a:tr h="24108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rgbClr val="520575"/>
                          </a:solidFill>
                          <a:latin typeface="+mn-lt"/>
                          <a:ea typeface="字魂36号-正文宋楷" panose="00000500000000000000" pitchFamily="2" charset="-122"/>
                        </a:rPr>
                        <a:t>AlexNet</a:t>
                      </a:r>
                      <a:endParaRPr lang="en-US" sz="2400" dirty="0">
                        <a:solidFill>
                          <a:srgbClr val="520575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8000"/>
                          </a:solidFill>
                          <a:latin typeface="+mn-lt"/>
                          <a:ea typeface="字魂36号-正文宋楷" panose="00000500000000000000" pitchFamily="2" charset="-122"/>
                        </a:rPr>
                        <a:t>ResNet-18</a:t>
                      </a:r>
                      <a:endParaRPr lang="en-US" sz="2400" dirty="0">
                        <a:solidFill>
                          <a:srgbClr val="008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008000"/>
                          </a:solidFill>
                          <a:latin typeface="+mn-lt"/>
                          <a:ea typeface="字魂36号-正文宋楷" panose="00000500000000000000" pitchFamily="2" charset="-122"/>
                        </a:rPr>
                        <a:t>ResNet-50</a:t>
                      </a:r>
                      <a:endParaRPr lang="en-US" sz="2400" dirty="0">
                        <a:solidFill>
                          <a:srgbClr val="008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008000"/>
                          </a:solidFill>
                          <a:latin typeface="+mn-lt"/>
                          <a:ea typeface="字魂36号-正文宋楷" panose="00000500000000000000" pitchFamily="2" charset="-122"/>
                        </a:rPr>
                        <a:t>ResNet-101</a:t>
                      </a:r>
                      <a:endParaRPr lang="en-US" sz="2400" dirty="0">
                        <a:solidFill>
                          <a:srgbClr val="008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008000"/>
                          </a:solidFill>
                          <a:latin typeface="+mn-lt"/>
                          <a:ea typeface="字魂36号-正文宋楷" panose="00000500000000000000" pitchFamily="2" charset="-122"/>
                        </a:rPr>
                        <a:t>ResNet-152</a:t>
                      </a:r>
                      <a:endParaRPr lang="en-US" sz="2400" dirty="0">
                        <a:solidFill>
                          <a:srgbClr val="008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8E00"/>
                          </a:solidFill>
                          <a:latin typeface="+mn-lt"/>
                          <a:ea typeface="字魂36号-正文宋楷" panose="00000500000000000000" pitchFamily="2" charset="-122"/>
                        </a:rPr>
                        <a:t>MoCo</a:t>
                      </a:r>
                      <a:endParaRPr lang="en-US" sz="2400" dirty="0">
                        <a:solidFill>
                          <a:srgbClr val="FF8E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275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541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4B4F4F2B-96ED-4ECF-8F70-D0093740D2C0}"/>
              </a:ext>
            </a:extLst>
          </p:cNvPr>
          <p:cNvGrpSpPr/>
          <p:nvPr/>
        </p:nvGrpSpPr>
        <p:grpSpPr>
          <a:xfrm>
            <a:off x="0" y="540208"/>
            <a:ext cx="12185123" cy="5750287"/>
            <a:chOff x="0" y="553856"/>
            <a:chExt cx="12185123" cy="5750287"/>
          </a:xfrm>
        </p:grpSpPr>
        <p:sp>
          <p:nvSpPr>
            <p:cNvPr id="15" name="椭圆 2">
              <a:extLst>
                <a:ext uri="{FF2B5EF4-FFF2-40B4-BE49-F238E27FC236}">
                  <a16:creationId xmlns:a16="http://schemas.microsoft.com/office/drawing/2014/main" id="{46A2BD58-474C-4A19-93F2-52DA72CCE0A8}"/>
                </a:ext>
              </a:extLst>
            </p:cNvPr>
            <p:cNvSpPr/>
            <p:nvPr/>
          </p:nvSpPr>
          <p:spPr>
            <a:xfrm>
              <a:off x="8167186" y="1837850"/>
              <a:ext cx="4017937" cy="396756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>
              <a:solidFill>
                <a:srgbClr val="E4E4E4"/>
              </a:solidFill>
            </a:ln>
            <a:effectLst>
              <a:outerShdw blurRad="317500" sx="103000" sy="103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2">
              <a:extLst>
                <a:ext uri="{FF2B5EF4-FFF2-40B4-BE49-F238E27FC236}">
                  <a16:creationId xmlns:a16="http://schemas.microsoft.com/office/drawing/2014/main" id="{BED21113-FF53-4275-B2BF-7D850FE7E012}"/>
                </a:ext>
              </a:extLst>
            </p:cNvPr>
            <p:cNvSpPr/>
            <p:nvPr/>
          </p:nvSpPr>
          <p:spPr>
            <a:xfrm>
              <a:off x="0" y="1728407"/>
              <a:ext cx="3977262" cy="396756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>
              <a:solidFill>
                <a:srgbClr val="E4E4E4"/>
              </a:solidFill>
            </a:ln>
            <a:effectLst>
              <a:outerShdw blurRad="317500" sx="103000" sy="103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41F2552-BB1B-4D04-AB04-082F997FE7D3}"/>
                </a:ext>
              </a:extLst>
            </p:cNvPr>
            <p:cNvSpPr/>
            <p:nvPr/>
          </p:nvSpPr>
          <p:spPr>
            <a:xfrm>
              <a:off x="1988631" y="553856"/>
              <a:ext cx="8106770" cy="57502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BBE6A8A-37CF-4D64-90C7-BA9DC50D8F75}"/>
              </a:ext>
            </a:extLst>
          </p:cNvPr>
          <p:cNvSpPr txBox="1"/>
          <p:nvPr/>
        </p:nvSpPr>
        <p:spPr>
          <a:xfrm>
            <a:off x="2353225" y="2050871"/>
            <a:ext cx="7485550" cy="379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As we expected, we can see a tendency in which </a:t>
            </a:r>
            <a:r>
              <a:rPr lang="en-US" sz="2000" b="1" dirty="0"/>
              <a:t>early layers</a:t>
            </a:r>
            <a:r>
              <a:rPr lang="en-US" sz="2000" dirty="0"/>
              <a:t> of the DNNs show a </a:t>
            </a:r>
            <a:r>
              <a:rPr lang="en-US" sz="2000" b="1" dirty="0"/>
              <a:t>stronger relationship</a:t>
            </a:r>
            <a:r>
              <a:rPr lang="en-US" sz="2000" dirty="0"/>
              <a:t> with </a:t>
            </a:r>
            <a:r>
              <a:rPr lang="en-US" sz="2000" b="1" dirty="0">
                <a:solidFill>
                  <a:srgbClr val="E5261A"/>
                </a:solidFill>
              </a:rPr>
              <a:t>EVC</a:t>
            </a:r>
            <a:r>
              <a:rPr lang="en-US" sz="2000" dirty="0"/>
              <a:t> and </a:t>
            </a:r>
            <a:r>
              <a:rPr lang="en-US" sz="2000" b="1" dirty="0"/>
              <a:t>late layers</a:t>
            </a:r>
            <a:r>
              <a:rPr lang="en-US" sz="2000" dirty="0"/>
              <a:t> for </a:t>
            </a:r>
            <a:r>
              <a:rPr lang="en-US" sz="2000" b="1" dirty="0">
                <a:solidFill>
                  <a:srgbClr val="377EB8"/>
                </a:solidFill>
              </a:rPr>
              <a:t>IT</a:t>
            </a:r>
            <a:r>
              <a:rPr lang="en-US" sz="2000" dirty="0"/>
              <a:t>.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8000"/>
                </a:solidFill>
              </a:rPr>
              <a:t>ResNets</a:t>
            </a:r>
            <a:r>
              <a:rPr lang="en-US" sz="2000" dirty="0"/>
              <a:t> show a </a:t>
            </a:r>
            <a:r>
              <a:rPr lang="en-US" sz="2000" b="1" dirty="0"/>
              <a:t>slightly better </a:t>
            </a:r>
            <a:r>
              <a:rPr lang="en-US" sz="2000" dirty="0"/>
              <a:t>description of </a:t>
            </a:r>
            <a:r>
              <a:rPr lang="en-US" sz="2000" b="1" dirty="0">
                <a:solidFill>
                  <a:srgbClr val="E5261A"/>
                </a:solidFill>
              </a:rPr>
              <a:t>EVC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than the other networks, while </a:t>
            </a:r>
            <a:r>
              <a:rPr lang="en-US" sz="2000" b="1" dirty="0">
                <a:solidFill>
                  <a:srgbClr val="FF8E00"/>
                </a:solidFill>
              </a:rPr>
              <a:t>MoCo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does it for </a:t>
            </a:r>
            <a:r>
              <a:rPr lang="en-US" sz="2000" b="1" dirty="0">
                <a:solidFill>
                  <a:srgbClr val="377EB8"/>
                </a:solidFill>
              </a:rPr>
              <a:t>IT</a:t>
            </a:r>
            <a:r>
              <a:rPr lang="en-US" sz="2000" dirty="0"/>
              <a:t>.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new neural networks we compared varied in (a) </a:t>
            </a:r>
            <a:r>
              <a:rPr lang="en-US" sz="2000" b="1" dirty="0"/>
              <a:t>depth of the layers</a:t>
            </a:r>
            <a:r>
              <a:rPr lang="en-US" sz="2000" dirty="0"/>
              <a:t> – </a:t>
            </a:r>
            <a:r>
              <a:rPr lang="en-US" sz="2000" b="1" dirty="0" err="1">
                <a:solidFill>
                  <a:srgbClr val="008000"/>
                </a:solidFill>
              </a:rPr>
              <a:t>ResNets</a:t>
            </a:r>
            <a:r>
              <a:rPr lang="en-US" sz="2000" dirty="0"/>
              <a:t> from 18 to 152 – and in (b) learning processes –</a:t>
            </a:r>
            <a:r>
              <a:rPr lang="en-US" sz="2000" b="1" dirty="0"/>
              <a:t>supervised and self-supervised</a:t>
            </a:r>
            <a:r>
              <a:rPr lang="en-US" sz="2000" dirty="0"/>
              <a:t> (</a:t>
            </a:r>
            <a:r>
              <a:rPr lang="en-US" sz="2000" b="1" dirty="0" err="1">
                <a:solidFill>
                  <a:srgbClr val="FF8E00"/>
                </a:solidFill>
              </a:rPr>
              <a:t>MoCo</a:t>
            </a:r>
            <a:r>
              <a:rPr lang="en-US" sz="2000" dirty="0"/>
              <a:t>). Even if we can see differences between the deeper networks, the results </a:t>
            </a:r>
            <a:r>
              <a:rPr lang="en-US" sz="2000" u="sng" dirty="0"/>
              <a:t>don’t align with the depth</a:t>
            </a:r>
            <a:r>
              <a:rPr lang="en-US" sz="2000" dirty="0"/>
              <a:t> but with other unknown parameters. The self-supervised framework of </a:t>
            </a:r>
            <a:r>
              <a:rPr lang="en-US" sz="2000" b="1" dirty="0">
                <a:solidFill>
                  <a:srgbClr val="FF8E00"/>
                </a:solidFill>
              </a:rPr>
              <a:t>MoCo</a:t>
            </a:r>
            <a:r>
              <a:rPr lang="en-US" sz="2000" dirty="0"/>
              <a:t> did show a </a:t>
            </a:r>
            <a:r>
              <a:rPr lang="en-US" sz="2000" u="sng" dirty="0"/>
              <a:t>stronger tendency to correlate</a:t>
            </a:r>
            <a:r>
              <a:rPr lang="en-US" sz="2000" dirty="0"/>
              <a:t> with both </a:t>
            </a:r>
            <a:r>
              <a:rPr lang="en-US" sz="2000" b="1" dirty="0">
                <a:solidFill>
                  <a:srgbClr val="377EB8"/>
                </a:solidFill>
              </a:rPr>
              <a:t>IT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E5261A"/>
                </a:solidFill>
              </a:rPr>
              <a:t>EVC</a:t>
            </a:r>
            <a:r>
              <a:rPr lang="en-US" sz="2000" dirty="0"/>
              <a:t>, especially with </a:t>
            </a:r>
            <a:r>
              <a:rPr lang="en-US" sz="2000" b="1" dirty="0">
                <a:solidFill>
                  <a:srgbClr val="377EB8"/>
                </a:solidFill>
              </a:rPr>
              <a:t>IT</a:t>
            </a:r>
            <a:r>
              <a:rPr lang="en-US" sz="2000" dirty="0"/>
              <a:t>. 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For </a:t>
            </a:r>
            <a:r>
              <a:rPr lang="en-US" sz="2000" u="sng" dirty="0"/>
              <a:t>further research</a:t>
            </a:r>
            <a:r>
              <a:rPr lang="en-US" sz="2000" dirty="0"/>
              <a:t>, we suggest a new statistical analysis to find the </a:t>
            </a:r>
            <a:r>
              <a:rPr lang="en-US" sz="2000" u="sng" dirty="0"/>
              <a:t>significance of differences</a:t>
            </a:r>
            <a:r>
              <a:rPr lang="en-US" sz="2000" dirty="0"/>
              <a:t> between DNNs. </a:t>
            </a:r>
            <a:endParaRPr lang="zh-CN" altLang="en-US" sz="20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21" name="文本框 11">
            <a:extLst>
              <a:ext uri="{FF2B5EF4-FFF2-40B4-BE49-F238E27FC236}">
                <a16:creationId xmlns:a16="http://schemas.microsoft.com/office/drawing/2014/main" id="{BF93D30F-7D21-486C-AE6A-EAFC776D1588}"/>
              </a:ext>
            </a:extLst>
          </p:cNvPr>
          <p:cNvSpPr txBox="1"/>
          <p:nvPr/>
        </p:nvSpPr>
        <p:spPr>
          <a:xfrm>
            <a:off x="777457" y="805077"/>
            <a:ext cx="10529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altLang="zh-CN" sz="5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Conclusions</a:t>
            </a:r>
            <a:endParaRPr lang="zh-CN" altLang="en-US" sz="5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344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PLOS Computational Biology: A Toolbox for Representational Similarity  Analysis">
            <a:extLst>
              <a:ext uri="{FF2B5EF4-FFF2-40B4-BE49-F238E27FC236}">
                <a16:creationId xmlns:a16="http://schemas.microsoft.com/office/drawing/2014/main" id="{C6F5C3C5-18AB-4E41-A2C8-9735CD449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67" y="318597"/>
            <a:ext cx="9457899" cy="4055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tificial neural network - Wikipedia">
            <a:extLst>
              <a:ext uri="{FF2B5EF4-FFF2-40B4-BE49-F238E27FC236}">
                <a16:creationId xmlns:a16="http://schemas.microsoft.com/office/drawing/2014/main" id="{130F2245-2FC0-4D48-9355-8CEF728D6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118" y="4441434"/>
            <a:ext cx="3039561" cy="1453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C16E7C7A-3254-42F5-B9F5-73FA8A5AE14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05891" y="3394664"/>
            <a:ext cx="1644116" cy="313899"/>
          </a:xfrm>
          <a:prstGeom prst="curvedConnector3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A2ED108-66F0-463C-9BCA-F208FE39A59E}"/>
              </a:ext>
            </a:extLst>
          </p:cNvPr>
          <p:cNvCxnSpPr/>
          <p:nvPr/>
        </p:nvCxnSpPr>
        <p:spPr>
          <a:xfrm flipV="1">
            <a:off x="3251909" y="2129049"/>
            <a:ext cx="719590" cy="5459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19">
            <a:extLst>
              <a:ext uri="{FF2B5EF4-FFF2-40B4-BE49-F238E27FC236}">
                <a16:creationId xmlns:a16="http://schemas.microsoft.com/office/drawing/2014/main" id="{477638E3-9F7B-4CC6-8442-81407947BBAD}"/>
              </a:ext>
            </a:extLst>
          </p:cNvPr>
          <p:cNvSpPr txBox="1"/>
          <p:nvPr/>
        </p:nvSpPr>
        <p:spPr>
          <a:xfrm>
            <a:off x="1768482" y="5935348"/>
            <a:ext cx="3518933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2400" b="1" dirty="0">
                <a:solidFill>
                  <a:srgbClr val="585858"/>
                </a:solidFill>
                <a:ea typeface="字魂36号-正文宋楷" panose="00000500000000000000" pitchFamily="2" charset="-122"/>
              </a:rPr>
              <a:t>Deep Neural Networks (DNNs)</a:t>
            </a:r>
          </a:p>
        </p:txBody>
      </p:sp>
    </p:spTree>
    <p:extLst>
      <p:ext uri="{BB962C8B-B14F-4D97-AF65-F5344CB8AC3E}">
        <p14:creationId xmlns:p14="http://schemas.microsoft.com/office/powerpoint/2010/main" val="339013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2">
            <a:extLst>
              <a:ext uri="{FF2B5EF4-FFF2-40B4-BE49-F238E27FC236}">
                <a16:creationId xmlns:a16="http://schemas.microsoft.com/office/drawing/2014/main" id="{648607E9-AB19-4D76-BDE8-1FE73B5C3F38}"/>
              </a:ext>
            </a:extLst>
          </p:cNvPr>
          <p:cNvSpPr/>
          <p:nvPr/>
        </p:nvSpPr>
        <p:spPr>
          <a:xfrm>
            <a:off x="-722021" y="-767851"/>
            <a:ext cx="3189450" cy="310795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rgbClr val="E4E4E4"/>
            </a:solidFill>
          </a:ln>
          <a:effectLst>
            <a:outerShdw blurRad="317500" sx="103000" sy="103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6CACBE-8DCC-AC47-8C9C-E839917A1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950" y="1142999"/>
            <a:ext cx="9505950" cy="5140963"/>
          </a:xfr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/>
              <a:t>To what extent can we capture </a:t>
            </a:r>
            <a:r>
              <a:rPr lang="en-IE" b="1" dirty="0"/>
              <a:t>neural representations</a:t>
            </a:r>
            <a:r>
              <a:rPr lang="en-IE" dirty="0"/>
              <a:t> measured by </a:t>
            </a:r>
            <a:r>
              <a:rPr lang="en-IE" b="1" dirty="0"/>
              <a:t>fMRI</a:t>
            </a:r>
            <a:r>
              <a:rPr lang="en-IE" dirty="0"/>
              <a:t> in early visual cortex (</a:t>
            </a:r>
            <a:r>
              <a:rPr lang="en-IE" b="1" dirty="0">
                <a:solidFill>
                  <a:srgbClr val="E5261A"/>
                </a:solidFill>
              </a:rPr>
              <a:t>EVC</a:t>
            </a:r>
            <a:r>
              <a:rPr lang="en-IE" dirty="0"/>
              <a:t>) &amp; inferior temporal gyrus (</a:t>
            </a:r>
            <a:r>
              <a:rPr lang="en-IE" b="1" dirty="0">
                <a:solidFill>
                  <a:srgbClr val="377EB8"/>
                </a:solidFill>
              </a:rPr>
              <a:t>IT</a:t>
            </a:r>
            <a:r>
              <a:rPr lang="en-IE" dirty="0"/>
              <a:t>) using deep neural networks (</a:t>
            </a:r>
            <a:r>
              <a:rPr lang="en-IE" b="1" dirty="0"/>
              <a:t>DNNs</a:t>
            </a:r>
            <a:r>
              <a:rPr lang="en-IE" dirty="0"/>
              <a:t>)?</a:t>
            </a:r>
            <a:br>
              <a:rPr lang="en-IE" dirty="0"/>
            </a:br>
            <a:endParaRPr lang="en-IE" dirty="0"/>
          </a:p>
          <a:p>
            <a:pPr marL="0" indent="0">
              <a:buNone/>
            </a:pPr>
            <a:r>
              <a:rPr lang="en-IE" dirty="0"/>
              <a:t>Hypotheses:</a:t>
            </a:r>
          </a:p>
          <a:p>
            <a:pPr lvl="1"/>
            <a:r>
              <a:rPr lang="en-IE" dirty="0"/>
              <a:t>Deep neural networks show a similar structure to the human visual system. Thus, </a:t>
            </a:r>
            <a:r>
              <a:rPr lang="en-IE" u="sng" dirty="0"/>
              <a:t>early layers in DNNs are more important for </a:t>
            </a:r>
            <a:r>
              <a:rPr lang="en-IE" u="sng" dirty="0">
                <a:solidFill>
                  <a:srgbClr val="E5261A"/>
                </a:solidFill>
              </a:rPr>
              <a:t>EVC</a:t>
            </a:r>
            <a:r>
              <a:rPr lang="en-IE" u="sng" dirty="0"/>
              <a:t> description</a:t>
            </a:r>
            <a:r>
              <a:rPr lang="en-IE" dirty="0"/>
              <a:t>, while </a:t>
            </a:r>
            <a:r>
              <a:rPr lang="en-IE" u="sng" dirty="0"/>
              <a:t>late layers contain more information about </a:t>
            </a:r>
            <a:r>
              <a:rPr lang="en-IE" u="sng" dirty="0">
                <a:solidFill>
                  <a:srgbClr val="377EB8"/>
                </a:solidFill>
              </a:rPr>
              <a:t>IT</a:t>
            </a:r>
            <a:r>
              <a:rPr lang="en-IE" u="sng" dirty="0"/>
              <a:t> activity</a:t>
            </a:r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r>
              <a:rPr lang="en-IE" u="sng" dirty="0"/>
              <a:t>Deeper networks</a:t>
            </a:r>
            <a:r>
              <a:rPr lang="en-IE" dirty="0"/>
              <a:t> are able to capture the neural representations better as indicated by </a:t>
            </a:r>
            <a:r>
              <a:rPr lang="en-IE" u="sng" dirty="0"/>
              <a:t>more explained variance</a:t>
            </a:r>
          </a:p>
          <a:p>
            <a:pPr marL="457200" lvl="1" indent="0">
              <a:buNone/>
            </a:pPr>
            <a:endParaRPr lang="en-IE" u="sng" dirty="0"/>
          </a:p>
          <a:p>
            <a:pPr lvl="1"/>
            <a:r>
              <a:rPr lang="en-IE" dirty="0"/>
              <a:t>Exploratory: </a:t>
            </a:r>
            <a:br>
              <a:rPr lang="en-IE" dirty="0"/>
            </a:br>
            <a:r>
              <a:rPr lang="en-IE" u="sng" dirty="0"/>
              <a:t>Compare</a:t>
            </a:r>
            <a:r>
              <a:rPr lang="en-IE" dirty="0"/>
              <a:t> different learning types of DNNs; </a:t>
            </a:r>
            <a:r>
              <a:rPr lang="en-IE" u="sng" dirty="0"/>
              <a:t>classical supervised</a:t>
            </a:r>
            <a:r>
              <a:rPr lang="en-IE" dirty="0"/>
              <a:t> (</a:t>
            </a:r>
            <a:r>
              <a:rPr lang="en-IE" dirty="0" err="1">
                <a:solidFill>
                  <a:srgbClr val="520575"/>
                </a:solidFill>
              </a:rPr>
              <a:t>AlexNet</a:t>
            </a:r>
            <a:r>
              <a:rPr lang="en-IE" dirty="0">
                <a:solidFill>
                  <a:srgbClr val="520575"/>
                </a:solidFill>
              </a:rPr>
              <a:t> </a:t>
            </a:r>
            <a:br>
              <a:rPr lang="en-IE" dirty="0">
                <a:solidFill>
                  <a:srgbClr val="520575"/>
                </a:solidFill>
              </a:rPr>
            </a:br>
            <a:r>
              <a:rPr lang="en-IE" dirty="0"/>
              <a:t>&amp;</a:t>
            </a:r>
            <a:r>
              <a:rPr lang="en-IE" dirty="0">
                <a:solidFill>
                  <a:srgbClr val="520575"/>
                </a:solidFill>
              </a:rPr>
              <a:t> </a:t>
            </a:r>
            <a:r>
              <a:rPr lang="en-IE" dirty="0" err="1">
                <a:solidFill>
                  <a:srgbClr val="008000"/>
                </a:solidFill>
              </a:rPr>
              <a:t>ResNets</a:t>
            </a:r>
            <a:r>
              <a:rPr lang="en-IE" dirty="0"/>
              <a:t>) &amp; </a:t>
            </a:r>
            <a:r>
              <a:rPr lang="en-IE" u="sng" dirty="0"/>
              <a:t>self-supervised</a:t>
            </a:r>
            <a:r>
              <a:rPr lang="en-IE" dirty="0"/>
              <a:t> (</a:t>
            </a:r>
            <a:r>
              <a:rPr lang="de-DE" dirty="0" err="1"/>
              <a:t>Momentum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– </a:t>
            </a:r>
            <a:r>
              <a:rPr lang="en-IE" dirty="0" err="1">
                <a:solidFill>
                  <a:srgbClr val="FF8E00"/>
                </a:solidFill>
              </a:rPr>
              <a:t>MoCo</a:t>
            </a:r>
            <a:r>
              <a:rPr lang="en-IE" dirty="0"/>
              <a:t>)</a:t>
            </a:r>
          </a:p>
        </p:txBody>
      </p:sp>
      <p:sp>
        <p:nvSpPr>
          <p:cNvPr id="10" name="文本框 11">
            <a:extLst>
              <a:ext uri="{FF2B5EF4-FFF2-40B4-BE49-F238E27FC236}">
                <a16:creationId xmlns:a16="http://schemas.microsoft.com/office/drawing/2014/main" id="{57EF2B8C-2BDC-4DBC-BF1D-BC24F2A5D496}"/>
              </a:ext>
            </a:extLst>
          </p:cNvPr>
          <p:cNvSpPr txBox="1"/>
          <p:nvPr/>
        </p:nvSpPr>
        <p:spPr>
          <a:xfrm>
            <a:off x="481782" y="219669"/>
            <a:ext cx="10529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143318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矩形 1">
            <a:extLst>
              <a:ext uri="{FF2B5EF4-FFF2-40B4-BE49-F238E27FC236}">
                <a16:creationId xmlns:a16="http://schemas.microsoft.com/office/drawing/2014/main" id="{ACE0C06B-1D32-4AFF-805C-C16F035E0479}"/>
              </a:ext>
            </a:extLst>
          </p:cNvPr>
          <p:cNvSpPr/>
          <p:nvPr/>
        </p:nvSpPr>
        <p:spPr>
          <a:xfrm>
            <a:off x="8147336" y="989716"/>
            <a:ext cx="3940607" cy="581561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46" name="矩形 1">
            <a:extLst>
              <a:ext uri="{FF2B5EF4-FFF2-40B4-BE49-F238E27FC236}">
                <a16:creationId xmlns:a16="http://schemas.microsoft.com/office/drawing/2014/main" id="{225CF082-3186-4A73-8D51-2CC0F1613573}"/>
              </a:ext>
            </a:extLst>
          </p:cNvPr>
          <p:cNvSpPr/>
          <p:nvPr/>
        </p:nvSpPr>
        <p:spPr>
          <a:xfrm>
            <a:off x="4115153" y="989716"/>
            <a:ext cx="3940607" cy="581561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45" name="矩形 1">
            <a:extLst>
              <a:ext uri="{FF2B5EF4-FFF2-40B4-BE49-F238E27FC236}">
                <a16:creationId xmlns:a16="http://schemas.microsoft.com/office/drawing/2014/main" id="{4F79BC34-6734-4B0E-BFAB-BF27F7F63859}"/>
              </a:ext>
            </a:extLst>
          </p:cNvPr>
          <p:cNvSpPr/>
          <p:nvPr/>
        </p:nvSpPr>
        <p:spPr>
          <a:xfrm>
            <a:off x="102624" y="989716"/>
            <a:ext cx="3919939" cy="581561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913338-8350-4D5B-A082-A4489D451C97}"/>
              </a:ext>
            </a:extLst>
          </p:cNvPr>
          <p:cNvGrpSpPr/>
          <p:nvPr/>
        </p:nvGrpSpPr>
        <p:grpSpPr>
          <a:xfrm>
            <a:off x="157251" y="3300963"/>
            <a:ext cx="3233946" cy="1325504"/>
            <a:chOff x="297230" y="1932918"/>
            <a:chExt cx="3233946" cy="1325504"/>
          </a:xfrm>
        </p:grpSpPr>
        <p:sp>
          <p:nvSpPr>
            <p:cNvPr id="23" name="文本框 19">
              <a:extLst>
                <a:ext uri="{FF2B5EF4-FFF2-40B4-BE49-F238E27FC236}">
                  <a16:creationId xmlns:a16="http://schemas.microsoft.com/office/drawing/2014/main" id="{9A71EC54-E0B4-4434-A7E0-00356D55376B}"/>
                </a:ext>
              </a:extLst>
            </p:cNvPr>
            <p:cNvSpPr txBox="1"/>
            <p:nvPr/>
          </p:nvSpPr>
          <p:spPr>
            <a:xfrm>
              <a:off x="1425482" y="2959109"/>
              <a:ext cx="1842652" cy="29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000">
                  <a:solidFill>
                    <a:srgbClr val="585858"/>
                  </a:solidFill>
                  <a:ea typeface="字魂36号-正文宋楷" panose="00000500000000000000" pitchFamily="2" charset="-122"/>
                </a:rPr>
                <a:t>fMRI BOLD signal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D058972-CAA9-4EE5-BF16-2AD32B0B8B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5" t="4243" r="45154" b="14369"/>
            <a:stretch/>
          </p:blipFill>
          <p:spPr bwMode="auto">
            <a:xfrm>
              <a:off x="918054" y="1932918"/>
              <a:ext cx="2613122" cy="558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3DD5B659-2E05-44D8-93D6-247D8C9E1B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76" t="6497" r="22033" b="17398"/>
            <a:stretch/>
          </p:blipFill>
          <p:spPr bwMode="auto">
            <a:xfrm>
              <a:off x="918054" y="2547082"/>
              <a:ext cx="2613122" cy="52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文本框 19">
              <a:extLst>
                <a:ext uri="{FF2B5EF4-FFF2-40B4-BE49-F238E27FC236}">
                  <a16:creationId xmlns:a16="http://schemas.microsoft.com/office/drawing/2014/main" id="{EA2BC523-F804-4BD0-A605-6A7028B5CE5A}"/>
                </a:ext>
              </a:extLst>
            </p:cNvPr>
            <p:cNvSpPr txBox="1"/>
            <p:nvPr/>
          </p:nvSpPr>
          <p:spPr>
            <a:xfrm>
              <a:off x="297230" y="2109637"/>
              <a:ext cx="566363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b="1" dirty="0">
                  <a:solidFill>
                    <a:srgbClr val="E5261A"/>
                  </a:solidFill>
                  <a:ea typeface="字魂36号-正文宋楷" panose="00000500000000000000" pitchFamily="2" charset="-122"/>
                </a:rPr>
                <a:t>EVC</a:t>
              </a:r>
            </a:p>
          </p:txBody>
        </p:sp>
        <p:sp>
          <p:nvSpPr>
            <p:cNvPr id="26" name="文本框 19">
              <a:extLst>
                <a:ext uri="{FF2B5EF4-FFF2-40B4-BE49-F238E27FC236}">
                  <a16:creationId xmlns:a16="http://schemas.microsoft.com/office/drawing/2014/main" id="{35DF0FDE-690E-4CBD-974C-1313D243A012}"/>
                </a:ext>
              </a:extLst>
            </p:cNvPr>
            <p:cNvSpPr txBox="1"/>
            <p:nvPr/>
          </p:nvSpPr>
          <p:spPr>
            <a:xfrm>
              <a:off x="394599" y="2706975"/>
              <a:ext cx="566363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b="1" dirty="0">
                  <a:solidFill>
                    <a:srgbClr val="377EB8"/>
                  </a:solidFill>
                  <a:ea typeface="字魂36号-正文宋楷" panose="00000500000000000000" pitchFamily="2" charset="-122"/>
                </a:rPr>
                <a:t>IT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7D2BDD2-A8B5-4DCC-BFF7-BF306F1E1844}"/>
              </a:ext>
            </a:extLst>
          </p:cNvPr>
          <p:cNvGrpSpPr/>
          <p:nvPr/>
        </p:nvGrpSpPr>
        <p:grpSpPr>
          <a:xfrm>
            <a:off x="919667" y="1750224"/>
            <a:ext cx="2904151" cy="1546348"/>
            <a:chOff x="968796" y="3495590"/>
            <a:chExt cx="2427436" cy="88524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F46D9AF-C906-4AE5-8D70-F2B825D32B14}"/>
                </a:ext>
              </a:extLst>
            </p:cNvPr>
            <p:cNvGrpSpPr/>
            <p:nvPr/>
          </p:nvGrpSpPr>
          <p:grpSpPr>
            <a:xfrm>
              <a:off x="1243448" y="3495590"/>
              <a:ext cx="1797776" cy="647106"/>
              <a:chOff x="3837383" y="1624757"/>
              <a:chExt cx="1797776" cy="64710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6B727B9-15BC-465C-B2A8-6705DE9A80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487" t="49213" r="94545" b="39513"/>
              <a:stretch/>
            </p:blipFill>
            <p:spPr>
              <a:xfrm>
                <a:off x="3924887" y="1624757"/>
                <a:ext cx="469904" cy="308161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E3B058A-D616-44FB-9F21-54FA8A800C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4492" t="49293" r="10653" b="39950"/>
              <a:stretch/>
            </p:blipFill>
            <p:spPr>
              <a:xfrm>
                <a:off x="5060156" y="1962834"/>
                <a:ext cx="575003" cy="29403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FCE0C84F-678A-43B1-8371-7C1BCAD3E6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7260" t="49089" r="77414" b="39637"/>
              <a:stretch/>
            </p:blipFill>
            <p:spPr>
              <a:xfrm>
                <a:off x="4394791" y="1624757"/>
                <a:ext cx="630767" cy="308161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D4C9902-40A7-4736-B7B2-16D51CB8BB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4193" t="49289" r="60789" b="39437"/>
              <a:stretch/>
            </p:blipFill>
            <p:spPr>
              <a:xfrm>
                <a:off x="5006579" y="1624757"/>
                <a:ext cx="594122" cy="308161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B1BD5A0-2786-4FEA-A3B9-8FF5782313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1147" t="49337" r="44080" b="39906"/>
              <a:stretch/>
            </p:blipFill>
            <p:spPr>
              <a:xfrm>
                <a:off x="3837383" y="1947917"/>
                <a:ext cx="565285" cy="29403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56995CD-55B3-4ACD-8416-2588EFD3DF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7770" t="49337" r="27456" b="39477"/>
              <a:stretch/>
            </p:blipFill>
            <p:spPr>
              <a:xfrm>
                <a:off x="4460272" y="1966096"/>
                <a:ext cx="565286" cy="305767"/>
              </a:xfrm>
              <a:prstGeom prst="rect">
                <a:avLst/>
              </a:prstGeom>
            </p:spPr>
          </p:pic>
        </p:grpSp>
        <p:sp>
          <p:nvSpPr>
            <p:cNvPr id="33" name="文本框 19">
              <a:extLst>
                <a:ext uri="{FF2B5EF4-FFF2-40B4-BE49-F238E27FC236}">
                  <a16:creationId xmlns:a16="http://schemas.microsoft.com/office/drawing/2014/main" id="{1E1828E3-870B-4FE3-9D4E-03E4114E30B3}"/>
                </a:ext>
              </a:extLst>
            </p:cNvPr>
            <p:cNvSpPr txBox="1"/>
            <p:nvPr/>
          </p:nvSpPr>
          <p:spPr>
            <a:xfrm>
              <a:off x="968796" y="4081774"/>
              <a:ext cx="2427436" cy="299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000" dirty="0">
                  <a:solidFill>
                    <a:srgbClr val="585858"/>
                  </a:solidFill>
                  <a:ea typeface="字魂36号-正文宋楷" panose="00000500000000000000" pitchFamily="2" charset="-122"/>
                </a:rPr>
                <a:t>92 images from 4 categories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4539D54-64ED-4982-ADA3-D957166F96F0}"/>
              </a:ext>
            </a:extLst>
          </p:cNvPr>
          <p:cNvSpPr txBox="1"/>
          <p:nvPr/>
        </p:nvSpPr>
        <p:spPr>
          <a:xfrm>
            <a:off x="117393" y="1988481"/>
            <a:ext cx="128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85858"/>
                </a:solidFill>
                <a:ea typeface="字魂36号-正文宋楷" panose="00000500000000000000" pitchFamily="2" charset="-122"/>
              </a:rPr>
              <a:t>Stimuli: 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0E35185-D3C5-4714-A721-3D2A47E3C60E}"/>
              </a:ext>
            </a:extLst>
          </p:cNvPr>
          <p:cNvGrpSpPr/>
          <p:nvPr/>
        </p:nvGrpSpPr>
        <p:grpSpPr>
          <a:xfrm>
            <a:off x="775864" y="5011830"/>
            <a:ext cx="2589936" cy="845650"/>
            <a:chOff x="801262" y="4888827"/>
            <a:chExt cx="2589936" cy="84565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CB7DB86-A620-4682-BDBA-1F52DD69D1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8" t="14978" r="23570" b="55933"/>
            <a:stretch/>
          </p:blipFill>
          <p:spPr bwMode="auto">
            <a:xfrm>
              <a:off x="801262" y="4888827"/>
              <a:ext cx="2589936" cy="691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文本框 19">
              <a:extLst>
                <a:ext uri="{FF2B5EF4-FFF2-40B4-BE49-F238E27FC236}">
                  <a16:creationId xmlns:a16="http://schemas.microsoft.com/office/drawing/2014/main" id="{90F93A8D-16DA-41FA-9811-E8C85DE3935F}"/>
                </a:ext>
              </a:extLst>
            </p:cNvPr>
            <p:cNvSpPr txBox="1"/>
            <p:nvPr/>
          </p:nvSpPr>
          <p:spPr>
            <a:xfrm>
              <a:off x="1548545" y="5426316"/>
              <a:ext cx="1842652" cy="308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100">
                  <a:solidFill>
                    <a:srgbClr val="585858"/>
                  </a:solidFill>
                  <a:ea typeface="字魂36号-正文宋楷" panose="00000500000000000000" pitchFamily="2" charset="-122"/>
                </a:rPr>
                <a:t>Layers: 1 … N</a:t>
              </a:r>
            </a:p>
          </p:txBody>
        </p:sp>
      </p:grpSp>
      <p:sp>
        <p:nvSpPr>
          <p:cNvPr id="41" name="文本框 19">
            <a:extLst>
              <a:ext uri="{FF2B5EF4-FFF2-40B4-BE49-F238E27FC236}">
                <a16:creationId xmlns:a16="http://schemas.microsoft.com/office/drawing/2014/main" id="{1BFAE54D-617D-464B-B167-02ADDD7CBE5E}"/>
              </a:ext>
            </a:extLst>
          </p:cNvPr>
          <p:cNvSpPr txBox="1"/>
          <p:nvPr/>
        </p:nvSpPr>
        <p:spPr>
          <a:xfrm>
            <a:off x="1233745" y="3076895"/>
            <a:ext cx="1986585" cy="312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ea typeface="字魂36号-正文宋楷" panose="00000500000000000000" pitchFamily="2" charset="-122"/>
              </a:rPr>
              <a:t>Brain measurements</a:t>
            </a:r>
          </a:p>
        </p:txBody>
      </p:sp>
      <p:sp>
        <p:nvSpPr>
          <p:cNvPr id="42" name="文本框 19">
            <a:extLst>
              <a:ext uri="{FF2B5EF4-FFF2-40B4-BE49-F238E27FC236}">
                <a16:creationId xmlns:a16="http://schemas.microsoft.com/office/drawing/2014/main" id="{960615D6-ADB3-4435-8C43-954978269392}"/>
              </a:ext>
            </a:extLst>
          </p:cNvPr>
          <p:cNvSpPr txBox="1"/>
          <p:nvPr/>
        </p:nvSpPr>
        <p:spPr>
          <a:xfrm>
            <a:off x="923941" y="4691212"/>
            <a:ext cx="2613122" cy="312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ea typeface="字魂36号-正文宋楷" panose="00000500000000000000" pitchFamily="2" charset="-122"/>
              </a:rPr>
              <a:t>Activation layers of DNNs</a:t>
            </a:r>
          </a:p>
        </p:txBody>
      </p:sp>
      <p:sp>
        <p:nvSpPr>
          <p:cNvPr id="44" name="文本框 19">
            <a:extLst>
              <a:ext uri="{FF2B5EF4-FFF2-40B4-BE49-F238E27FC236}">
                <a16:creationId xmlns:a16="http://schemas.microsoft.com/office/drawing/2014/main" id="{79B97DDE-C2A5-4B09-A711-0010C4841437}"/>
              </a:ext>
            </a:extLst>
          </p:cNvPr>
          <p:cNvSpPr txBox="1"/>
          <p:nvPr/>
        </p:nvSpPr>
        <p:spPr>
          <a:xfrm>
            <a:off x="419775" y="5873444"/>
            <a:ext cx="3107887" cy="769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800"/>
              </a:lnSpc>
              <a:buFont typeface="Wingdings" panose="05000000000000000000" pitchFamily="2" charset="2"/>
              <a:buChar char="§"/>
            </a:pPr>
            <a:r>
              <a:rPr lang="en-US" altLang="zh-CN" sz="1400" b="1" dirty="0" err="1">
                <a:solidFill>
                  <a:srgbClr val="520575"/>
                </a:solidFill>
                <a:ea typeface="字魂36号-正文宋楷" panose="00000500000000000000" pitchFamily="2" charset="-122"/>
              </a:rPr>
              <a:t>AlexNet</a:t>
            </a:r>
            <a:endParaRPr lang="en-US" altLang="zh-CN" sz="1400" b="1" dirty="0">
              <a:solidFill>
                <a:srgbClr val="520575"/>
              </a:solidFill>
              <a:ea typeface="字魂36号-正文宋楷" panose="00000500000000000000" pitchFamily="2" charset="-122"/>
            </a:endParaRPr>
          </a:p>
          <a:p>
            <a:pPr marL="285750" indent="-285750">
              <a:lnSpc>
                <a:spcPts val="1800"/>
              </a:lnSpc>
              <a:buFont typeface="Wingdings" panose="05000000000000000000" pitchFamily="2" charset="2"/>
              <a:buChar char="§"/>
            </a:pPr>
            <a:r>
              <a:rPr lang="en-US" altLang="zh-CN" sz="1400" b="1" dirty="0">
                <a:solidFill>
                  <a:srgbClr val="008000"/>
                </a:solidFill>
                <a:ea typeface="字魂36号-正文宋楷" panose="00000500000000000000" pitchFamily="2" charset="-122"/>
              </a:rPr>
              <a:t>ResNet-18, 50, 101, 152</a:t>
            </a:r>
          </a:p>
          <a:p>
            <a:pPr marL="285750" indent="-285750">
              <a:lnSpc>
                <a:spcPts val="1800"/>
              </a:lnSpc>
              <a:buFont typeface="Wingdings" panose="05000000000000000000" pitchFamily="2" charset="2"/>
              <a:buChar char="§"/>
            </a:pPr>
            <a:r>
              <a:rPr lang="en-US" altLang="zh-CN" sz="1400" b="1" dirty="0">
                <a:solidFill>
                  <a:srgbClr val="FF8E00"/>
                </a:solidFill>
                <a:ea typeface="字魂36号-正文宋楷" panose="00000500000000000000" pitchFamily="2" charset="-122"/>
              </a:rPr>
              <a:t>MoCo</a:t>
            </a:r>
          </a:p>
        </p:txBody>
      </p:sp>
      <p:sp>
        <p:nvSpPr>
          <p:cNvPr id="47" name="文本框 19">
            <a:extLst>
              <a:ext uri="{FF2B5EF4-FFF2-40B4-BE49-F238E27FC236}">
                <a16:creationId xmlns:a16="http://schemas.microsoft.com/office/drawing/2014/main" id="{100BDE68-7D4E-4A28-B27F-553B7BCD1388}"/>
              </a:ext>
            </a:extLst>
          </p:cNvPr>
          <p:cNvSpPr txBox="1"/>
          <p:nvPr/>
        </p:nvSpPr>
        <p:spPr>
          <a:xfrm>
            <a:off x="4187716" y="1032450"/>
            <a:ext cx="3805191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2400" dirty="0">
                <a:solidFill>
                  <a:srgbClr val="585858"/>
                </a:solidFill>
                <a:ea typeface="字魂36号-正文宋楷" panose="00000500000000000000" pitchFamily="2" charset="-122"/>
              </a:rPr>
              <a:t>Representational dissimilarity matrices (RDMs) 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43309DE-26A2-42E8-9B0D-C5A3C6F1EBB1}"/>
              </a:ext>
            </a:extLst>
          </p:cNvPr>
          <p:cNvGrpSpPr/>
          <p:nvPr/>
        </p:nvGrpSpPr>
        <p:grpSpPr>
          <a:xfrm>
            <a:off x="5218076" y="1864807"/>
            <a:ext cx="1958525" cy="1203075"/>
            <a:chOff x="3610783" y="1591915"/>
            <a:chExt cx="1958525" cy="120307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B1F3CEB-3554-46AE-9A83-FE77A4745A88}"/>
                </a:ext>
              </a:extLst>
            </p:cNvPr>
            <p:cNvGrpSpPr/>
            <p:nvPr/>
          </p:nvGrpSpPr>
          <p:grpSpPr>
            <a:xfrm>
              <a:off x="3905666" y="1591915"/>
              <a:ext cx="1060419" cy="1003056"/>
              <a:chOff x="3914653" y="3583781"/>
              <a:chExt cx="1278854" cy="1209675"/>
            </a:xfrm>
          </p:grpSpPr>
          <p:pic>
            <p:nvPicPr>
              <p:cNvPr id="67" name="Picture 6">
                <a:extLst>
                  <a:ext uri="{FF2B5EF4-FFF2-40B4-BE49-F238E27FC236}">
                    <a16:creationId xmlns:a16="http://schemas.microsoft.com/office/drawing/2014/main" id="{DB1B4A28-4B86-441C-A2AA-A7AF333F71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026" t="39971" r="40935" b="39232"/>
              <a:stretch/>
            </p:blipFill>
            <p:spPr bwMode="auto">
              <a:xfrm>
                <a:off x="3914653" y="3583781"/>
                <a:ext cx="1278854" cy="1209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9D7E80CF-4333-4B6B-980B-8F1E390754EC}"/>
                  </a:ext>
                </a:extLst>
              </p:cNvPr>
              <p:cNvGrpSpPr/>
              <p:nvPr/>
            </p:nvGrpSpPr>
            <p:grpSpPr>
              <a:xfrm rot="16200000" flipH="1">
                <a:off x="3579612" y="4175762"/>
                <a:ext cx="963010" cy="239766"/>
                <a:chOff x="4305737" y="3332337"/>
                <a:chExt cx="1014829" cy="266222"/>
              </a:xfrm>
            </p:grpSpPr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D7F923F3-C8F6-4324-8AE3-640DC5A463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305737" y="3332337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200361DA-055A-4A95-8280-9C0176A331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775642" y="3332337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D61DFCC-FB23-42E2-AD30-DCEFDDEBD490}"/>
                  </a:ext>
                </a:extLst>
              </p:cNvPr>
              <p:cNvGrpSpPr/>
              <p:nvPr/>
            </p:nvGrpSpPr>
            <p:grpSpPr>
              <a:xfrm>
                <a:off x="4176121" y="3595812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E44506BE-F5B5-4C22-A7A1-AE0C2B850E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B47998F4-A439-4568-A6EF-721C7FA291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4017D0F-A93F-4848-9268-D4CB3059C025}"/>
                    </a:ext>
                  </a:extLst>
                </p:cNvPr>
                <p:cNvSpPr txBox="1"/>
                <p:nvPr/>
              </p:nvSpPr>
              <p:spPr>
                <a:xfrm>
                  <a:off x="3610783" y="2618082"/>
                  <a:ext cx="1912940" cy="1769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𝑅𝐷𝑀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=1−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𝑐𝑜𝑟𝑟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𝑎𝑐𝑡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 smtClean="0">
                                <a:latin typeface="Cambria Math" panose="02040503050406030204" pitchFamily="18" charset="0"/>
                              </a:rPr>
                              <m:t>𝑎𝑐𝑡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4017D0F-A93F-4848-9268-D4CB3059C0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783" y="2618082"/>
                  <a:ext cx="1912940" cy="176908"/>
                </a:xfrm>
                <a:prstGeom prst="rect">
                  <a:avLst/>
                </a:prstGeom>
                <a:blipFill>
                  <a:blip r:embed="rId8"/>
                  <a:stretch>
                    <a:fillRect t="-3448" b="-27586"/>
                  </a:stretch>
                </a:blipFill>
              </p:spPr>
              <p:txBody>
                <a:bodyPr/>
                <a:lstStyle/>
                <a:p>
                  <a:r>
                    <a:rPr lang="es-G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文本框 19">
              <a:extLst>
                <a:ext uri="{FF2B5EF4-FFF2-40B4-BE49-F238E27FC236}">
                  <a16:creationId xmlns:a16="http://schemas.microsoft.com/office/drawing/2014/main" id="{C96BDDF8-C310-45C6-814C-7E69DEC4942C}"/>
                </a:ext>
              </a:extLst>
            </p:cNvPr>
            <p:cNvSpPr txBox="1"/>
            <p:nvPr/>
          </p:nvSpPr>
          <p:spPr>
            <a:xfrm>
              <a:off x="4898199" y="2377176"/>
              <a:ext cx="671109" cy="28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600">
                  <a:solidFill>
                    <a:srgbClr val="585858"/>
                  </a:solidFill>
                  <a:ea typeface="字魂36号-正文宋楷" panose="00000500000000000000" pitchFamily="2" charset="-122"/>
                </a:rPr>
                <a:t>92 x 92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7F2E5DC-53E5-4DA9-AB94-5CF868AD6C23}"/>
              </a:ext>
            </a:extLst>
          </p:cNvPr>
          <p:cNvGrpSpPr/>
          <p:nvPr/>
        </p:nvGrpSpPr>
        <p:grpSpPr>
          <a:xfrm>
            <a:off x="4909036" y="3646680"/>
            <a:ext cx="2250978" cy="1179765"/>
            <a:chOff x="3773406" y="2982338"/>
            <a:chExt cx="2250978" cy="117976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AE8AE93-3D23-499F-A51C-96AFF3300E04}"/>
                </a:ext>
              </a:extLst>
            </p:cNvPr>
            <p:cNvGrpSpPr/>
            <p:nvPr/>
          </p:nvGrpSpPr>
          <p:grpSpPr>
            <a:xfrm>
              <a:off x="3773406" y="2982338"/>
              <a:ext cx="1062540" cy="1179765"/>
              <a:chOff x="3773406" y="2982338"/>
              <a:chExt cx="1062540" cy="1179765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A1FBF2DC-31A8-46A4-8AD3-050AD57780A4}"/>
                  </a:ext>
                </a:extLst>
              </p:cNvPr>
              <p:cNvGrpSpPr/>
              <p:nvPr/>
            </p:nvGrpSpPr>
            <p:grpSpPr>
              <a:xfrm>
                <a:off x="3775527" y="2982338"/>
                <a:ext cx="1060419" cy="1003056"/>
                <a:chOff x="3914653" y="3583781"/>
                <a:chExt cx="1278854" cy="1209675"/>
              </a:xfrm>
            </p:grpSpPr>
            <p:pic>
              <p:nvPicPr>
                <p:cNvPr id="88" name="Picture 6">
                  <a:extLst>
                    <a:ext uri="{FF2B5EF4-FFF2-40B4-BE49-F238E27FC236}">
                      <a16:creationId xmlns:a16="http://schemas.microsoft.com/office/drawing/2014/main" id="{BA4C39E9-ABDC-49DA-897C-7AB7A9241E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026" t="39971" r="40935" b="39232"/>
                <a:stretch/>
              </p:blipFill>
              <p:spPr bwMode="auto">
                <a:xfrm>
                  <a:off x="3914653" y="3583781"/>
                  <a:ext cx="1278854" cy="12096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DBD06995-824A-4917-A0EE-A45A36E5304B}"/>
                    </a:ext>
                  </a:extLst>
                </p:cNvPr>
                <p:cNvGrpSpPr/>
                <p:nvPr/>
              </p:nvGrpSpPr>
              <p:grpSpPr>
                <a:xfrm rot="16200000" flipH="1">
                  <a:off x="3579612" y="4175762"/>
                  <a:ext cx="963010" cy="239766"/>
                  <a:chOff x="4305737" y="3332337"/>
                  <a:chExt cx="1014829" cy="266222"/>
                </a:xfrm>
              </p:grpSpPr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42EDE7B5-92A7-49D8-B55C-A1DC217F42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1487" t="49213" r="94545" b="39513"/>
                  <a:stretch/>
                </p:blipFill>
                <p:spPr>
                  <a:xfrm>
                    <a:off x="4305737" y="3332337"/>
                    <a:ext cx="494927" cy="266222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B3AE6EFB-2907-4BC0-82F6-450E71BB91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17260" t="49089" r="77414" b="39637"/>
                  <a:stretch/>
                </p:blipFill>
                <p:spPr>
                  <a:xfrm>
                    <a:off x="4775642" y="3332337"/>
                    <a:ext cx="544924" cy="26622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97F06821-BB89-4500-A69A-49FB1F522EA1}"/>
                    </a:ext>
                  </a:extLst>
                </p:cNvPr>
                <p:cNvGrpSpPr/>
                <p:nvPr/>
              </p:nvGrpSpPr>
              <p:grpSpPr>
                <a:xfrm>
                  <a:off x="4176121" y="3595812"/>
                  <a:ext cx="1014829" cy="235875"/>
                  <a:chOff x="4105471" y="1744498"/>
                  <a:chExt cx="1014829" cy="266222"/>
                </a:xfrm>
              </p:grpSpPr>
              <p:pic>
                <p:nvPicPr>
                  <p:cNvPr id="91" name="Picture 90">
                    <a:extLst>
                      <a:ext uri="{FF2B5EF4-FFF2-40B4-BE49-F238E27FC236}">
                        <a16:creationId xmlns:a16="http://schemas.microsoft.com/office/drawing/2014/main" id="{86CE7FD9-A5A8-4D66-9C7E-40B6F02C51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1487" t="49213" r="94545" b="39513"/>
                  <a:stretch/>
                </p:blipFill>
                <p:spPr>
                  <a:xfrm>
                    <a:off x="4105471" y="1744498"/>
                    <a:ext cx="494927" cy="266222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1DE788FE-1B29-49B6-B7B4-5EF51A3B4B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17260" t="49089" r="77414" b="39637"/>
                  <a:stretch/>
                </p:blipFill>
                <p:spPr>
                  <a:xfrm>
                    <a:off x="4575376" y="1744498"/>
                    <a:ext cx="544924" cy="26622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95" name="文本框 19">
                <a:extLst>
                  <a:ext uri="{FF2B5EF4-FFF2-40B4-BE49-F238E27FC236}">
                    <a16:creationId xmlns:a16="http://schemas.microsoft.com/office/drawing/2014/main" id="{D85F0945-1AE1-43E8-AFD2-3DCDE32DC0FD}"/>
                  </a:ext>
                </a:extLst>
              </p:cNvPr>
              <p:cNvSpPr txBox="1"/>
              <p:nvPr/>
            </p:nvSpPr>
            <p:spPr>
              <a:xfrm>
                <a:off x="3773406" y="3875293"/>
                <a:ext cx="1060420" cy="286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altLang="zh-CN" sz="700" dirty="0">
                    <a:solidFill>
                      <a:srgbClr val="E5261A"/>
                    </a:solidFill>
                    <a:ea typeface="字魂36号-正文宋楷" panose="00000500000000000000" pitchFamily="2" charset="-122"/>
                  </a:rPr>
                  <a:t>RDM EVC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60C22B5-CD02-49F8-8C14-F6CF022B8110}"/>
                </a:ext>
              </a:extLst>
            </p:cNvPr>
            <p:cNvGrpSpPr/>
            <p:nvPr/>
          </p:nvGrpSpPr>
          <p:grpSpPr>
            <a:xfrm>
              <a:off x="4961844" y="2982338"/>
              <a:ext cx="1062540" cy="1179765"/>
              <a:chOff x="4961844" y="2982338"/>
              <a:chExt cx="1062540" cy="1179765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B6B5093-31F9-4367-8B86-2FCC8A2EB974}"/>
                  </a:ext>
                </a:extLst>
              </p:cNvPr>
              <p:cNvGrpSpPr/>
              <p:nvPr/>
            </p:nvGrpSpPr>
            <p:grpSpPr>
              <a:xfrm>
                <a:off x="4963965" y="2982338"/>
                <a:ext cx="1060419" cy="1003056"/>
                <a:chOff x="3914653" y="3583781"/>
                <a:chExt cx="1278854" cy="1209675"/>
              </a:xfrm>
            </p:grpSpPr>
            <p:pic>
              <p:nvPicPr>
                <p:cNvPr id="97" name="Picture 6">
                  <a:extLst>
                    <a:ext uri="{FF2B5EF4-FFF2-40B4-BE49-F238E27FC236}">
                      <a16:creationId xmlns:a16="http://schemas.microsoft.com/office/drawing/2014/main" id="{999E2961-7FC1-46D1-8BC3-A646C3F3B9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026" t="39971" r="40935" b="39232"/>
                <a:stretch/>
              </p:blipFill>
              <p:spPr bwMode="auto">
                <a:xfrm>
                  <a:off x="3914653" y="3583781"/>
                  <a:ext cx="1278854" cy="12096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17F8A1DB-E451-4C8A-B705-DC810275AE13}"/>
                    </a:ext>
                  </a:extLst>
                </p:cNvPr>
                <p:cNvGrpSpPr/>
                <p:nvPr/>
              </p:nvGrpSpPr>
              <p:grpSpPr>
                <a:xfrm rot="16200000" flipH="1">
                  <a:off x="3579612" y="4175762"/>
                  <a:ext cx="963010" cy="239766"/>
                  <a:chOff x="4305737" y="3332337"/>
                  <a:chExt cx="1014829" cy="266222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BE72C659-C162-4DC8-8D75-5B55304CDE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1487" t="49213" r="94545" b="39513"/>
                  <a:stretch/>
                </p:blipFill>
                <p:spPr>
                  <a:xfrm>
                    <a:off x="4305737" y="3332337"/>
                    <a:ext cx="494927" cy="266222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AF2554D-8CCF-4B8C-BE73-AD4D4DC0E1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17260" t="49089" r="77414" b="39637"/>
                  <a:stretch/>
                </p:blipFill>
                <p:spPr>
                  <a:xfrm>
                    <a:off x="4775642" y="3332337"/>
                    <a:ext cx="544924" cy="26622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156C9932-B4A5-48B7-B86D-C6F92045934C}"/>
                    </a:ext>
                  </a:extLst>
                </p:cNvPr>
                <p:cNvGrpSpPr/>
                <p:nvPr/>
              </p:nvGrpSpPr>
              <p:grpSpPr>
                <a:xfrm>
                  <a:off x="4176121" y="3595812"/>
                  <a:ext cx="1014829" cy="235875"/>
                  <a:chOff x="4105471" y="1744498"/>
                  <a:chExt cx="1014829" cy="266222"/>
                </a:xfrm>
              </p:grpSpPr>
              <p:pic>
                <p:nvPicPr>
                  <p:cNvPr id="100" name="Picture 99">
                    <a:extLst>
                      <a:ext uri="{FF2B5EF4-FFF2-40B4-BE49-F238E27FC236}">
                        <a16:creationId xmlns:a16="http://schemas.microsoft.com/office/drawing/2014/main" id="{BB0B4B88-96FF-4DDC-A8C2-5B8BE8FC5A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1487" t="49213" r="94545" b="39513"/>
                  <a:stretch/>
                </p:blipFill>
                <p:spPr>
                  <a:xfrm>
                    <a:off x="4105471" y="1744498"/>
                    <a:ext cx="494927" cy="266222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73DEE169-8327-415F-A807-A14D995C50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17260" t="49089" r="77414" b="39637"/>
                  <a:stretch/>
                </p:blipFill>
                <p:spPr>
                  <a:xfrm>
                    <a:off x="4575376" y="1744498"/>
                    <a:ext cx="544924" cy="26622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04" name="文本框 19">
                <a:extLst>
                  <a:ext uri="{FF2B5EF4-FFF2-40B4-BE49-F238E27FC236}">
                    <a16:creationId xmlns:a16="http://schemas.microsoft.com/office/drawing/2014/main" id="{EA876E97-6EE7-49A4-857D-5C87AE6DF7C6}"/>
                  </a:ext>
                </a:extLst>
              </p:cNvPr>
              <p:cNvSpPr txBox="1"/>
              <p:nvPr/>
            </p:nvSpPr>
            <p:spPr>
              <a:xfrm>
                <a:off x="4961844" y="3875293"/>
                <a:ext cx="1060420" cy="286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altLang="zh-CN" sz="700" dirty="0">
                    <a:solidFill>
                      <a:srgbClr val="377EB8"/>
                    </a:solidFill>
                    <a:ea typeface="字魂36号-正文宋楷" panose="00000500000000000000" pitchFamily="2" charset="-122"/>
                  </a:rPr>
                  <a:t>RDM IT</a:t>
                </a:r>
              </a:p>
            </p:txBody>
          </p:sp>
        </p:grpSp>
      </p:grpSp>
      <p:sp>
        <p:nvSpPr>
          <p:cNvPr id="108" name="文本框 19">
            <a:extLst>
              <a:ext uri="{FF2B5EF4-FFF2-40B4-BE49-F238E27FC236}">
                <a16:creationId xmlns:a16="http://schemas.microsoft.com/office/drawing/2014/main" id="{63BC9AF7-6214-44AB-8DB8-C26EF7BB25EA}"/>
              </a:ext>
            </a:extLst>
          </p:cNvPr>
          <p:cNvSpPr txBox="1"/>
          <p:nvPr/>
        </p:nvSpPr>
        <p:spPr>
          <a:xfrm>
            <a:off x="5030069" y="3287794"/>
            <a:ext cx="1986585" cy="312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ea typeface="字魂36号-正文宋楷" panose="00000500000000000000" pitchFamily="2" charset="-122"/>
              </a:rPr>
              <a:t>RDMs of fMRI ROIs</a:t>
            </a:r>
          </a:p>
        </p:txBody>
      </p:sp>
      <p:sp>
        <p:nvSpPr>
          <p:cNvPr id="110" name="文本框 19">
            <a:extLst>
              <a:ext uri="{FF2B5EF4-FFF2-40B4-BE49-F238E27FC236}">
                <a16:creationId xmlns:a16="http://schemas.microsoft.com/office/drawing/2014/main" id="{44A1B20A-CD56-4441-A7E1-71FE1F952E44}"/>
              </a:ext>
            </a:extLst>
          </p:cNvPr>
          <p:cNvSpPr txBox="1"/>
          <p:nvPr/>
        </p:nvSpPr>
        <p:spPr>
          <a:xfrm>
            <a:off x="4466191" y="5010267"/>
            <a:ext cx="3207418" cy="312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ea typeface="字魂36号-正文宋楷" panose="00000500000000000000" pitchFamily="2" charset="-122"/>
              </a:rPr>
              <a:t>RDMs of activation layers of DNNs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A4CD39B-A687-47DB-8A51-28F8A07D010A}"/>
              </a:ext>
            </a:extLst>
          </p:cNvPr>
          <p:cNvGrpSpPr/>
          <p:nvPr/>
        </p:nvGrpSpPr>
        <p:grpSpPr>
          <a:xfrm>
            <a:off x="4150114" y="5438508"/>
            <a:ext cx="1478592" cy="1208217"/>
            <a:chOff x="3629708" y="5053681"/>
            <a:chExt cx="1478592" cy="1208217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823E7493-524D-4537-85D5-38A0DBCB6E28}"/>
                </a:ext>
              </a:extLst>
            </p:cNvPr>
            <p:cNvGrpSpPr/>
            <p:nvPr/>
          </p:nvGrpSpPr>
          <p:grpSpPr>
            <a:xfrm>
              <a:off x="3852675" y="5053681"/>
              <a:ext cx="1002420" cy="935672"/>
              <a:chOff x="3802314" y="1566452"/>
              <a:chExt cx="1510524" cy="1523965"/>
            </a:xfrm>
          </p:grpSpPr>
          <p:pic>
            <p:nvPicPr>
              <p:cNvPr id="112" name="Picture 6">
                <a:extLst>
                  <a:ext uri="{FF2B5EF4-FFF2-40B4-BE49-F238E27FC236}">
                    <a16:creationId xmlns:a16="http://schemas.microsoft.com/office/drawing/2014/main" id="{1F155954-F277-4929-B196-1A6EBB9C0B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05" t="36547" r="38107" b="37253"/>
              <a:stretch/>
            </p:blipFill>
            <p:spPr bwMode="auto">
              <a:xfrm>
                <a:off x="3802314" y="1566452"/>
                <a:ext cx="1510524" cy="152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8DB08BA1-F25F-4827-9EF3-548265F8BF45}"/>
                  </a:ext>
                </a:extLst>
              </p:cNvPr>
              <p:cNvGrpSpPr/>
              <p:nvPr/>
            </p:nvGrpSpPr>
            <p:grpSpPr>
              <a:xfrm rot="16200000" flipH="1">
                <a:off x="3508962" y="2357634"/>
                <a:ext cx="963010" cy="239766"/>
                <a:chOff x="4305737" y="3332337"/>
                <a:chExt cx="1014829" cy="266222"/>
              </a:xfrm>
            </p:grpSpPr>
            <p:pic>
              <p:nvPicPr>
                <p:cNvPr id="126" name="Picture 125">
                  <a:extLst>
                    <a:ext uri="{FF2B5EF4-FFF2-40B4-BE49-F238E27FC236}">
                      <a16:creationId xmlns:a16="http://schemas.microsoft.com/office/drawing/2014/main" id="{C1B89C9F-E6C4-4518-9A76-A2F86FB4C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305737" y="3332337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127" name="Picture 126">
                  <a:extLst>
                    <a:ext uri="{FF2B5EF4-FFF2-40B4-BE49-F238E27FC236}">
                      <a16:creationId xmlns:a16="http://schemas.microsoft.com/office/drawing/2014/main" id="{29F5AB63-3CDC-43BA-B8E7-0599C200A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775642" y="3332337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A3BB8292-285E-4760-A09E-466009EC2BB3}"/>
                  </a:ext>
                </a:extLst>
              </p:cNvPr>
              <p:cNvGrpSpPr/>
              <p:nvPr/>
            </p:nvGrpSpPr>
            <p:grpSpPr>
              <a:xfrm>
                <a:off x="4257712" y="1636844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124" name="Picture 123">
                  <a:extLst>
                    <a:ext uri="{FF2B5EF4-FFF2-40B4-BE49-F238E27FC236}">
                      <a16:creationId xmlns:a16="http://schemas.microsoft.com/office/drawing/2014/main" id="{2F33A7C2-6651-4C47-A416-CF78EDF432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125" name="Picture 124">
                  <a:extLst>
                    <a:ext uri="{FF2B5EF4-FFF2-40B4-BE49-F238E27FC236}">
                      <a16:creationId xmlns:a16="http://schemas.microsoft.com/office/drawing/2014/main" id="{45267EFA-E467-4E95-894D-F601D83AD4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3F6BE503-B5FD-4D17-B595-E654B378EAF1}"/>
                  </a:ext>
                </a:extLst>
              </p:cNvPr>
              <p:cNvGrpSpPr/>
              <p:nvPr/>
            </p:nvGrpSpPr>
            <p:grpSpPr>
              <a:xfrm>
                <a:off x="4194214" y="1686488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122" name="Picture 121">
                  <a:extLst>
                    <a:ext uri="{FF2B5EF4-FFF2-40B4-BE49-F238E27FC236}">
                      <a16:creationId xmlns:a16="http://schemas.microsoft.com/office/drawing/2014/main" id="{13C05EB5-A848-4D46-BF57-D435CD1CB8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123" name="Picture 122">
                  <a:extLst>
                    <a:ext uri="{FF2B5EF4-FFF2-40B4-BE49-F238E27FC236}">
                      <a16:creationId xmlns:a16="http://schemas.microsoft.com/office/drawing/2014/main" id="{709C7954-FCC7-41DC-A697-A41514F669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A9D55A7A-9701-4E1A-9CFD-5DB3F7C228A1}"/>
                  </a:ext>
                </a:extLst>
              </p:cNvPr>
              <p:cNvGrpSpPr/>
              <p:nvPr/>
            </p:nvGrpSpPr>
            <p:grpSpPr>
              <a:xfrm>
                <a:off x="4155690" y="1721822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120" name="Picture 119">
                  <a:extLst>
                    <a:ext uri="{FF2B5EF4-FFF2-40B4-BE49-F238E27FC236}">
                      <a16:creationId xmlns:a16="http://schemas.microsoft.com/office/drawing/2014/main" id="{9D312487-1AD4-4E4B-A614-875F9DF5DE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641462B9-1168-425F-9FE4-DDCCDC1CEC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6FD1FA42-156D-4B13-B3CB-419E91E48ED5}"/>
                  </a:ext>
                </a:extLst>
              </p:cNvPr>
              <p:cNvGrpSpPr/>
              <p:nvPr/>
            </p:nvGrpSpPr>
            <p:grpSpPr>
              <a:xfrm>
                <a:off x="4105471" y="1777684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977A6902-FC03-4264-A35F-0193278470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119" name="Picture 118">
                  <a:extLst>
                    <a:ext uri="{FF2B5EF4-FFF2-40B4-BE49-F238E27FC236}">
                      <a16:creationId xmlns:a16="http://schemas.microsoft.com/office/drawing/2014/main" id="{66467104-9618-405E-8CB0-E0B34A0299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3E3D813-464B-4B3E-9BA7-5BC577BDEF87}"/>
                </a:ext>
              </a:extLst>
            </p:cNvPr>
            <p:cNvGrpSpPr/>
            <p:nvPr/>
          </p:nvGrpSpPr>
          <p:grpSpPr>
            <a:xfrm>
              <a:off x="3736690" y="5172230"/>
              <a:ext cx="1002420" cy="935672"/>
              <a:chOff x="3802314" y="1566452"/>
              <a:chExt cx="1510524" cy="1523965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B3414468-F090-482E-9C07-23FD683A70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05" t="36547" r="38107" b="37253"/>
              <a:stretch/>
            </p:blipFill>
            <p:spPr bwMode="auto">
              <a:xfrm>
                <a:off x="3802314" y="1566452"/>
                <a:ext cx="1510524" cy="152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F89112-F59C-4156-9EE3-8EFE11F905D4}"/>
                  </a:ext>
                </a:extLst>
              </p:cNvPr>
              <p:cNvGrpSpPr/>
              <p:nvPr/>
            </p:nvGrpSpPr>
            <p:grpSpPr>
              <a:xfrm rot="16200000" flipH="1">
                <a:off x="3508962" y="2357634"/>
                <a:ext cx="963010" cy="239766"/>
                <a:chOff x="4305737" y="3332337"/>
                <a:chExt cx="1014829" cy="266222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90FDB802-07BA-4DEF-A84D-B4053C3BE8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305737" y="3332337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15E41233-7844-479F-B845-217F86D5A9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775642" y="3332337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5DD5752-F1D1-484B-A35F-E00780B790A0}"/>
                  </a:ext>
                </a:extLst>
              </p:cNvPr>
              <p:cNvGrpSpPr/>
              <p:nvPr/>
            </p:nvGrpSpPr>
            <p:grpSpPr>
              <a:xfrm>
                <a:off x="4257712" y="1636844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D878D240-DA9F-4C3D-B118-CCF1A64BE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3E8C69FD-45E1-4ACD-B922-8B8E05EAC1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9F4AA8B-62A6-4420-8A78-AFDF9F76E47E}"/>
                  </a:ext>
                </a:extLst>
              </p:cNvPr>
              <p:cNvGrpSpPr/>
              <p:nvPr/>
            </p:nvGrpSpPr>
            <p:grpSpPr>
              <a:xfrm>
                <a:off x="4194214" y="1686488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D3F5F691-2938-4CAF-AD09-F70E09AACC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13C8CD83-DC06-4D3B-BD57-9DE916E572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1F7B01B-6A50-4633-BDC0-596FCC8D6348}"/>
                  </a:ext>
                </a:extLst>
              </p:cNvPr>
              <p:cNvGrpSpPr/>
              <p:nvPr/>
            </p:nvGrpSpPr>
            <p:grpSpPr>
              <a:xfrm>
                <a:off x="4155690" y="1721822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C3C1A672-A7E3-42CA-9623-82899884E8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DF981810-137E-400D-92EF-9779F2E6A1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A959DEA-F5A8-4004-A4E1-387B03D39D85}"/>
                  </a:ext>
                </a:extLst>
              </p:cNvPr>
              <p:cNvGrpSpPr/>
              <p:nvPr/>
            </p:nvGrpSpPr>
            <p:grpSpPr>
              <a:xfrm>
                <a:off x="4105471" y="1777684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28AE3F19-36D4-4A23-A879-8E424D1BDD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11466B60-881B-47B3-8309-8F42CA952C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</p:grpSp>
        <p:sp>
          <p:nvSpPr>
            <p:cNvPr id="65" name="文本框 19">
              <a:extLst>
                <a:ext uri="{FF2B5EF4-FFF2-40B4-BE49-F238E27FC236}">
                  <a16:creationId xmlns:a16="http://schemas.microsoft.com/office/drawing/2014/main" id="{0DB4DF19-C640-4617-AA1C-EDBF548D02D0}"/>
                </a:ext>
              </a:extLst>
            </p:cNvPr>
            <p:cNvSpPr txBox="1"/>
            <p:nvPr/>
          </p:nvSpPr>
          <p:spPr>
            <a:xfrm rot="18911185">
              <a:off x="4574120" y="5775383"/>
              <a:ext cx="534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00">
                  <a:solidFill>
                    <a:srgbClr val="585858"/>
                  </a:solidFill>
                  <a:ea typeface="字魂36号-正文宋楷" panose="00000500000000000000" pitchFamily="2" charset="-122"/>
                </a:rPr>
                <a:t>Layers</a:t>
              </a:r>
            </a:p>
            <a:p>
              <a:pPr algn="ctr"/>
              <a:r>
                <a:rPr lang="en-US" altLang="zh-CN" sz="700">
                  <a:solidFill>
                    <a:srgbClr val="585858"/>
                  </a:solidFill>
                  <a:ea typeface="字魂36号-正文宋楷" panose="00000500000000000000" pitchFamily="2" charset="-122"/>
                </a:rPr>
                <a:t>1...N</a:t>
              </a:r>
            </a:p>
          </p:txBody>
        </p:sp>
        <p:sp>
          <p:nvSpPr>
            <p:cNvPr id="128" name="文本框 19">
              <a:extLst>
                <a:ext uri="{FF2B5EF4-FFF2-40B4-BE49-F238E27FC236}">
                  <a16:creationId xmlns:a16="http://schemas.microsoft.com/office/drawing/2014/main" id="{F8A3E3DB-8421-4F4C-B9AE-927013D75A8C}"/>
                </a:ext>
              </a:extLst>
            </p:cNvPr>
            <p:cNvSpPr txBox="1"/>
            <p:nvPr/>
          </p:nvSpPr>
          <p:spPr>
            <a:xfrm>
              <a:off x="3629708" y="5955789"/>
              <a:ext cx="1152285" cy="306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200" b="1" dirty="0">
                  <a:solidFill>
                    <a:srgbClr val="520575"/>
                  </a:solidFill>
                  <a:ea typeface="字魂36号-正文宋楷" panose="00000500000000000000" pitchFamily="2" charset="-122"/>
                </a:rPr>
                <a:t>RDMs </a:t>
              </a:r>
              <a:r>
                <a:rPr lang="en-US" altLang="zh-CN" sz="1200" b="1" dirty="0" err="1">
                  <a:solidFill>
                    <a:srgbClr val="520575"/>
                  </a:solidFill>
                  <a:ea typeface="字魂36号-正文宋楷" panose="00000500000000000000" pitchFamily="2" charset="-122"/>
                </a:rPr>
                <a:t>AlexNe</a:t>
              </a:r>
              <a:r>
                <a:rPr lang="en-US" altLang="zh-CN" sz="1200" dirty="0" err="1">
                  <a:solidFill>
                    <a:srgbClr val="520575"/>
                  </a:solidFill>
                  <a:ea typeface="字魂36号-正文宋楷" panose="00000500000000000000" pitchFamily="2" charset="-122"/>
                </a:rPr>
                <a:t>t</a:t>
              </a:r>
              <a:endParaRPr lang="en-US" altLang="zh-CN" sz="1200" dirty="0">
                <a:solidFill>
                  <a:srgbClr val="520575"/>
                </a:solidFill>
                <a:ea typeface="字魂36号-正文宋楷" panose="00000500000000000000" pitchFamily="2" charset="-122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156ED97-C00C-4BE4-9190-0BE5B49297D7}"/>
              </a:ext>
            </a:extLst>
          </p:cNvPr>
          <p:cNvGrpSpPr/>
          <p:nvPr/>
        </p:nvGrpSpPr>
        <p:grpSpPr>
          <a:xfrm>
            <a:off x="5491066" y="5394421"/>
            <a:ext cx="1402357" cy="1409939"/>
            <a:chOff x="3705943" y="5053681"/>
            <a:chExt cx="1402357" cy="1409939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6863764-3BC9-49BF-9F8D-297839E2ABE2}"/>
                </a:ext>
              </a:extLst>
            </p:cNvPr>
            <p:cNvGrpSpPr/>
            <p:nvPr/>
          </p:nvGrpSpPr>
          <p:grpSpPr>
            <a:xfrm>
              <a:off x="3852675" y="5053681"/>
              <a:ext cx="1002420" cy="935672"/>
              <a:chOff x="3802314" y="1566452"/>
              <a:chExt cx="1510524" cy="1523965"/>
            </a:xfrm>
          </p:grpSpPr>
          <p:pic>
            <p:nvPicPr>
              <p:cNvPr id="151" name="Picture 6">
                <a:extLst>
                  <a:ext uri="{FF2B5EF4-FFF2-40B4-BE49-F238E27FC236}">
                    <a16:creationId xmlns:a16="http://schemas.microsoft.com/office/drawing/2014/main" id="{610E7A6E-BC4A-4567-ABAD-2D5D4448BD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05" t="36547" r="38107" b="37253"/>
              <a:stretch/>
            </p:blipFill>
            <p:spPr bwMode="auto">
              <a:xfrm>
                <a:off x="3802314" y="1566452"/>
                <a:ext cx="1510524" cy="152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4E9601B2-13D4-49AD-AE7B-2A816FDCFAF1}"/>
                  </a:ext>
                </a:extLst>
              </p:cNvPr>
              <p:cNvGrpSpPr/>
              <p:nvPr/>
            </p:nvGrpSpPr>
            <p:grpSpPr>
              <a:xfrm rot="16200000" flipH="1">
                <a:off x="3508962" y="2357634"/>
                <a:ext cx="963010" cy="239766"/>
                <a:chOff x="4305737" y="3332337"/>
                <a:chExt cx="1014829" cy="266222"/>
              </a:xfrm>
            </p:grpSpPr>
            <p:pic>
              <p:nvPicPr>
                <p:cNvPr id="165" name="Picture 164">
                  <a:extLst>
                    <a:ext uri="{FF2B5EF4-FFF2-40B4-BE49-F238E27FC236}">
                      <a16:creationId xmlns:a16="http://schemas.microsoft.com/office/drawing/2014/main" id="{601A7622-C537-4230-BC3A-D6E0405342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305737" y="3332337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166" name="Picture 165">
                  <a:extLst>
                    <a:ext uri="{FF2B5EF4-FFF2-40B4-BE49-F238E27FC236}">
                      <a16:creationId xmlns:a16="http://schemas.microsoft.com/office/drawing/2014/main" id="{5766B687-11B8-4DDA-99B2-3AF0549FFA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775642" y="3332337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7A7E84BD-6A91-4CCD-98BC-9676D20B61D4}"/>
                  </a:ext>
                </a:extLst>
              </p:cNvPr>
              <p:cNvGrpSpPr/>
              <p:nvPr/>
            </p:nvGrpSpPr>
            <p:grpSpPr>
              <a:xfrm>
                <a:off x="4257712" y="1636844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163" name="Picture 162">
                  <a:extLst>
                    <a:ext uri="{FF2B5EF4-FFF2-40B4-BE49-F238E27FC236}">
                      <a16:creationId xmlns:a16="http://schemas.microsoft.com/office/drawing/2014/main" id="{5323278E-38D9-4967-82AB-E0D129B925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164" name="Picture 163">
                  <a:extLst>
                    <a:ext uri="{FF2B5EF4-FFF2-40B4-BE49-F238E27FC236}">
                      <a16:creationId xmlns:a16="http://schemas.microsoft.com/office/drawing/2014/main" id="{B4BE6AF1-5445-4506-B116-C901437799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DA60F7F6-8CBD-46BA-A4D3-CE8455F21ADD}"/>
                  </a:ext>
                </a:extLst>
              </p:cNvPr>
              <p:cNvGrpSpPr/>
              <p:nvPr/>
            </p:nvGrpSpPr>
            <p:grpSpPr>
              <a:xfrm>
                <a:off x="4194214" y="1686488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161" name="Picture 160">
                  <a:extLst>
                    <a:ext uri="{FF2B5EF4-FFF2-40B4-BE49-F238E27FC236}">
                      <a16:creationId xmlns:a16="http://schemas.microsoft.com/office/drawing/2014/main" id="{6138E8AF-708A-460B-B517-2233269B43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162" name="Picture 161">
                  <a:extLst>
                    <a:ext uri="{FF2B5EF4-FFF2-40B4-BE49-F238E27FC236}">
                      <a16:creationId xmlns:a16="http://schemas.microsoft.com/office/drawing/2014/main" id="{0431709A-808E-4A10-9ABC-683D1F2425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E40E93E0-D8E7-4085-BA16-4813FDC1D783}"/>
                  </a:ext>
                </a:extLst>
              </p:cNvPr>
              <p:cNvGrpSpPr/>
              <p:nvPr/>
            </p:nvGrpSpPr>
            <p:grpSpPr>
              <a:xfrm>
                <a:off x="4155690" y="1721822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159" name="Picture 158">
                  <a:extLst>
                    <a:ext uri="{FF2B5EF4-FFF2-40B4-BE49-F238E27FC236}">
                      <a16:creationId xmlns:a16="http://schemas.microsoft.com/office/drawing/2014/main" id="{4A03C78F-8A8F-4B28-BBA6-FF30DEC227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160" name="Picture 159">
                  <a:extLst>
                    <a:ext uri="{FF2B5EF4-FFF2-40B4-BE49-F238E27FC236}">
                      <a16:creationId xmlns:a16="http://schemas.microsoft.com/office/drawing/2014/main" id="{1E42B2E4-9288-42D5-857A-942D0015D9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34DF166-7DED-4DDF-B41B-CC697D987C63}"/>
                  </a:ext>
                </a:extLst>
              </p:cNvPr>
              <p:cNvGrpSpPr/>
              <p:nvPr/>
            </p:nvGrpSpPr>
            <p:grpSpPr>
              <a:xfrm>
                <a:off x="4105471" y="1777684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157" name="Picture 156">
                  <a:extLst>
                    <a:ext uri="{FF2B5EF4-FFF2-40B4-BE49-F238E27FC236}">
                      <a16:creationId xmlns:a16="http://schemas.microsoft.com/office/drawing/2014/main" id="{DDF2DD16-B7AD-4129-B978-DD07442B99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158" name="Picture 157">
                  <a:extLst>
                    <a:ext uri="{FF2B5EF4-FFF2-40B4-BE49-F238E27FC236}">
                      <a16:creationId xmlns:a16="http://schemas.microsoft.com/office/drawing/2014/main" id="{D40F0A56-5BCB-413A-B3FD-40703DEAF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E9735346-8C28-450E-BEE5-8BD8C17E5A35}"/>
                </a:ext>
              </a:extLst>
            </p:cNvPr>
            <p:cNvGrpSpPr/>
            <p:nvPr/>
          </p:nvGrpSpPr>
          <p:grpSpPr>
            <a:xfrm>
              <a:off x="3736690" y="5172230"/>
              <a:ext cx="1002420" cy="935672"/>
              <a:chOff x="3802314" y="1566452"/>
              <a:chExt cx="1510524" cy="1523965"/>
            </a:xfrm>
          </p:grpSpPr>
          <p:pic>
            <p:nvPicPr>
              <p:cNvPr id="135" name="Picture 6">
                <a:extLst>
                  <a:ext uri="{FF2B5EF4-FFF2-40B4-BE49-F238E27FC236}">
                    <a16:creationId xmlns:a16="http://schemas.microsoft.com/office/drawing/2014/main" id="{F11EB6E3-6AAC-4254-B197-734444C0BB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05" t="36547" r="38107" b="37253"/>
              <a:stretch/>
            </p:blipFill>
            <p:spPr bwMode="auto">
              <a:xfrm>
                <a:off x="3802314" y="1566452"/>
                <a:ext cx="1510524" cy="152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DA05310E-A4C7-4EEA-AB22-8A05A382193F}"/>
                  </a:ext>
                </a:extLst>
              </p:cNvPr>
              <p:cNvGrpSpPr/>
              <p:nvPr/>
            </p:nvGrpSpPr>
            <p:grpSpPr>
              <a:xfrm rot="16200000" flipH="1">
                <a:off x="3508962" y="2357634"/>
                <a:ext cx="963010" cy="239766"/>
                <a:chOff x="4305737" y="3332337"/>
                <a:chExt cx="1014829" cy="266222"/>
              </a:xfrm>
            </p:grpSpPr>
            <p:pic>
              <p:nvPicPr>
                <p:cNvPr id="149" name="Picture 148">
                  <a:extLst>
                    <a:ext uri="{FF2B5EF4-FFF2-40B4-BE49-F238E27FC236}">
                      <a16:creationId xmlns:a16="http://schemas.microsoft.com/office/drawing/2014/main" id="{45F3ACF8-B778-406C-9EC2-64BBD733EF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305737" y="3332337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150" name="Picture 149">
                  <a:extLst>
                    <a:ext uri="{FF2B5EF4-FFF2-40B4-BE49-F238E27FC236}">
                      <a16:creationId xmlns:a16="http://schemas.microsoft.com/office/drawing/2014/main" id="{F94E0B9F-8E41-4E47-9FE6-2B6211E180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775642" y="3332337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52B65640-2287-44BA-BE0D-CE03068D9CF4}"/>
                  </a:ext>
                </a:extLst>
              </p:cNvPr>
              <p:cNvGrpSpPr/>
              <p:nvPr/>
            </p:nvGrpSpPr>
            <p:grpSpPr>
              <a:xfrm>
                <a:off x="4257712" y="1636844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147" name="Picture 146">
                  <a:extLst>
                    <a:ext uri="{FF2B5EF4-FFF2-40B4-BE49-F238E27FC236}">
                      <a16:creationId xmlns:a16="http://schemas.microsoft.com/office/drawing/2014/main" id="{6575943E-2C94-472C-B18B-70022C8752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148" name="Picture 147">
                  <a:extLst>
                    <a:ext uri="{FF2B5EF4-FFF2-40B4-BE49-F238E27FC236}">
                      <a16:creationId xmlns:a16="http://schemas.microsoft.com/office/drawing/2014/main" id="{58F77906-C79A-4193-A35D-97DF36855A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04AFE4C8-B7BC-4DDE-925E-27FB72A360DE}"/>
                  </a:ext>
                </a:extLst>
              </p:cNvPr>
              <p:cNvGrpSpPr/>
              <p:nvPr/>
            </p:nvGrpSpPr>
            <p:grpSpPr>
              <a:xfrm>
                <a:off x="4194214" y="1686488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145" name="Picture 144">
                  <a:extLst>
                    <a:ext uri="{FF2B5EF4-FFF2-40B4-BE49-F238E27FC236}">
                      <a16:creationId xmlns:a16="http://schemas.microsoft.com/office/drawing/2014/main" id="{7EB841E2-583C-4548-B2F3-51AFD4B3FA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C638F53B-5118-420E-9C1D-12AD95BBB6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ECBBEA3C-38CA-4981-ABF0-D7107CF99AF7}"/>
                  </a:ext>
                </a:extLst>
              </p:cNvPr>
              <p:cNvGrpSpPr/>
              <p:nvPr/>
            </p:nvGrpSpPr>
            <p:grpSpPr>
              <a:xfrm>
                <a:off x="4155690" y="1721822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143" name="Picture 142">
                  <a:extLst>
                    <a:ext uri="{FF2B5EF4-FFF2-40B4-BE49-F238E27FC236}">
                      <a16:creationId xmlns:a16="http://schemas.microsoft.com/office/drawing/2014/main" id="{4A953832-517C-42EC-AA0C-D345196E98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669765C7-BE7B-4FB5-A559-142BE8EF8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E35C6BD2-481C-4F03-90DE-9F657FB1A8EF}"/>
                  </a:ext>
                </a:extLst>
              </p:cNvPr>
              <p:cNvGrpSpPr/>
              <p:nvPr/>
            </p:nvGrpSpPr>
            <p:grpSpPr>
              <a:xfrm>
                <a:off x="4105471" y="1777684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141" name="Picture 140">
                  <a:extLst>
                    <a:ext uri="{FF2B5EF4-FFF2-40B4-BE49-F238E27FC236}">
                      <a16:creationId xmlns:a16="http://schemas.microsoft.com/office/drawing/2014/main" id="{CC881E11-31A7-4397-8B5A-63D1D0FA51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9C0451C6-E2C7-4620-9189-3724363172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</p:grpSp>
        <p:sp>
          <p:nvSpPr>
            <p:cNvPr id="133" name="文本框 19">
              <a:extLst>
                <a:ext uri="{FF2B5EF4-FFF2-40B4-BE49-F238E27FC236}">
                  <a16:creationId xmlns:a16="http://schemas.microsoft.com/office/drawing/2014/main" id="{C7B36A65-43C6-4297-82B3-7182421E8B1B}"/>
                </a:ext>
              </a:extLst>
            </p:cNvPr>
            <p:cNvSpPr txBox="1"/>
            <p:nvPr/>
          </p:nvSpPr>
          <p:spPr>
            <a:xfrm rot="18911185">
              <a:off x="4574120" y="5775383"/>
              <a:ext cx="534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00">
                  <a:solidFill>
                    <a:srgbClr val="585858"/>
                  </a:solidFill>
                  <a:ea typeface="字魂36号-正文宋楷" panose="00000500000000000000" pitchFamily="2" charset="-122"/>
                </a:rPr>
                <a:t>Layers</a:t>
              </a:r>
            </a:p>
            <a:p>
              <a:pPr algn="ctr"/>
              <a:r>
                <a:rPr lang="en-US" altLang="zh-CN" sz="700">
                  <a:solidFill>
                    <a:srgbClr val="585858"/>
                  </a:solidFill>
                  <a:ea typeface="字魂36号-正文宋楷" panose="00000500000000000000" pitchFamily="2" charset="-122"/>
                </a:rPr>
                <a:t>1...N</a:t>
              </a:r>
            </a:p>
          </p:txBody>
        </p:sp>
        <p:sp>
          <p:nvSpPr>
            <p:cNvPr id="134" name="文本框 19">
              <a:extLst>
                <a:ext uri="{FF2B5EF4-FFF2-40B4-BE49-F238E27FC236}">
                  <a16:creationId xmlns:a16="http://schemas.microsoft.com/office/drawing/2014/main" id="{AA3A815A-92B1-4266-BD09-331979C3388A}"/>
                </a:ext>
              </a:extLst>
            </p:cNvPr>
            <p:cNvSpPr txBox="1"/>
            <p:nvPr/>
          </p:nvSpPr>
          <p:spPr>
            <a:xfrm>
              <a:off x="3705943" y="5955789"/>
              <a:ext cx="125886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200" b="1" dirty="0">
                  <a:solidFill>
                    <a:srgbClr val="008000"/>
                  </a:solidFill>
                  <a:ea typeface="字魂36号-正文宋楷" panose="00000500000000000000" pitchFamily="2" charset="-122"/>
                </a:rPr>
                <a:t>RDMs ResNet</a:t>
              </a:r>
            </a:p>
            <a:p>
              <a:pPr algn="ctr"/>
              <a:r>
                <a:rPr lang="en-US" altLang="zh-CN" sz="1200" b="1" dirty="0">
                  <a:solidFill>
                    <a:srgbClr val="008000"/>
                  </a:solidFill>
                  <a:ea typeface="字魂36号-正文宋楷" panose="00000500000000000000" pitchFamily="2" charset="-122"/>
                </a:rPr>
                <a:t>(18, 50, 101, 150</a:t>
              </a:r>
              <a:r>
                <a:rPr lang="en-US" altLang="zh-CN" sz="1200" b="1" dirty="0">
                  <a:solidFill>
                    <a:srgbClr val="00B050"/>
                  </a:solidFill>
                  <a:ea typeface="字魂36号-正文宋楷" panose="00000500000000000000" pitchFamily="2" charset="-122"/>
                </a:rPr>
                <a:t>)</a:t>
              </a:r>
            </a:p>
          </p:txBody>
        </p:sp>
      </p:grpSp>
      <p:sp>
        <p:nvSpPr>
          <p:cNvPr id="167" name="文本框 19">
            <a:extLst>
              <a:ext uri="{FF2B5EF4-FFF2-40B4-BE49-F238E27FC236}">
                <a16:creationId xmlns:a16="http://schemas.microsoft.com/office/drawing/2014/main" id="{8FA0EB76-8337-4F2E-9E1A-E6A0A1E5583E}"/>
              </a:ext>
            </a:extLst>
          </p:cNvPr>
          <p:cNvSpPr txBox="1"/>
          <p:nvPr/>
        </p:nvSpPr>
        <p:spPr>
          <a:xfrm>
            <a:off x="93586" y="3052166"/>
            <a:ext cx="728596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585858"/>
                </a:solidFill>
                <a:ea typeface="字魂36号-正文宋楷" panose="00000500000000000000" pitchFamily="2" charset="-122"/>
              </a:rPr>
              <a:t>ROIs</a:t>
            </a:r>
            <a:r>
              <a:rPr lang="en-US" altLang="zh-CN" sz="1400" dirty="0">
                <a:solidFill>
                  <a:srgbClr val="585858"/>
                </a:solidFill>
                <a:ea typeface="字魂36号-正文宋楷" panose="00000500000000000000" pitchFamily="2" charset="-122"/>
              </a:rPr>
              <a:t>: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CBFCCD30-5FFB-435D-903D-4DF085101607}"/>
              </a:ext>
            </a:extLst>
          </p:cNvPr>
          <p:cNvGrpSpPr/>
          <p:nvPr/>
        </p:nvGrpSpPr>
        <p:grpSpPr>
          <a:xfrm>
            <a:off x="6743647" y="5337475"/>
            <a:ext cx="1371610" cy="1221993"/>
            <a:chOff x="3736690" y="5053681"/>
            <a:chExt cx="1371610" cy="1221993"/>
          </a:xfrm>
        </p:grpSpPr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3A5F9F49-0720-4807-B577-66CC99FBF340}"/>
                </a:ext>
              </a:extLst>
            </p:cNvPr>
            <p:cNvGrpSpPr/>
            <p:nvPr/>
          </p:nvGrpSpPr>
          <p:grpSpPr>
            <a:xfrm>
              <a:off x="3852675" y="5053681"/>
              <a:ext cx="1002420" cy="935672"/>
              <a:chOff x="3802314" y="1566452"/>
              <a:chExt cx="1510524" cy="1523965"/>
            </a:xfrm>
          </p:grpSpPr>
          <p:pic>
            <p:nvPicPr>
              <p:cNvPr id="263" name="Picture 6">
                <a:extLst>
                  <a:ext uri="{FF2B5EF4-FFF2-40B4-BE49-F238E27FC236}">
                    <a16:creationId xmlns:a16="http://schemas.microsoft.com/office/drawing/2014/main" id="{80E4DBB2-B8FA-4FF0-BC3B-05F7714B5D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05" t="36547" r="38107" b="37253"/>
              <a:stretch/>
            </p:blipFill>
            <p:spPr bwMode="auto">
              <a:xfrm>
                <a:off x="3802314" y="1566452"/>
                <a:ext cx="1510524" cy="152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C21007CB-7A38-41EC-A91F-55DC10D0FDDB}"/>
                  </a:ext>
                </a:extLst>
              </p:cNvPr>
              <p:cNvGrpSpPr/>
              <p:nvPr/>
            </p:nvGrpSpPr>
            <p:grpSpPr>
              <a:xfrm rot="16200000" flipH="1">
                <a:off x="3508962" y="2357634"/>
                <a:ext cx="963010" cy="239766"/>
                <a:chOff x="4305737" y="3332337"/>
                <a:chExt cx="1014829" cy="266222"/>
              </a:xfrm>
            </p:grpSpPr>
            <p:pic>
              <p:nvPicPr>
                <p:cNvPr id="277" name="Picture 276">
                  <a:extLst>
                    <a:ext uri="{FF2B5EF4-FFF2-40B4-BE49-F238E27FC236}">
                      <a16:creationId xmlns:a16="http://schemas.microsoft.com/office/drawing/2014/main" id="{C1EB6055-B42D-433D-8557-062171200A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305737" y="3332337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278" name="Picture 277">
                  <a:extLst>
                    <a:ext uri="{FF2B5EF4-FFF2-40B4-BE49-F238E27FC236}">
                      <a16:creationId xmlns:a16="http://schemas.microsoft.com/office/drawing/2014/main" id="{A1FBEEAA-10FE-47BB-9D71-5496B4D797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775642" y="3332337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C007E913-19AD-4ECE-A3E0-8A994EFF25C0}"/>
                  </a:ext>
                </a:extLst>
              </p:cNvPr>
              <p:cNvGrpSpPr/>
              <p:nvPr/>
            </p:nvGrpSpPr>
            <p:grpSpPr>
              <a:xfrm>
                <a:off x="4257712" y="1636844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275" name="Picture 274">
                  <a:extLst>
                    <a:ext uri="{FF2B5EF4-FFF2-40B4-BE49-F238E27FC236}">
                      <a16:creationId xmlns:a16="http://schemas.microsoft.com/office/drawing/2014/main" id="{ADDCEEB7-A4C7-4959-9835-F6BE1991E4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276" name="Picture 275">
                  <a:extLst>
                    <a:ext uri="{FF2B5EF4-FFF2-40B4-BE49-F238E27FC236}">
                      <a16:creationId xmlns:a16="http://schemas.microsoft.com/office/drawing/2014/main" id="{081110D5-3BE9-4523-8BFB-F888D9D717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0DCB3E02-B6C4-4990-8055-A0F52B3945BE}"/>
                  </a:ext>
                </a:extLst>
              </p:cNvPr>
              <p:cNvGrpSpPr/>
              <p:nvPr/>
            </p:nvGrpSpPr>
            <p:grpSpPr>
              <a:xfrm>
                <a:off x="4194214" y="1686488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273" name="Picture 272">
                  <a:extLst>
                    <a:ext uri="{FF2B5EF4-FFF2-40B4-BE49-F238E27FC236}">
                      <a16:creationId xmlns:a16="http://schemas.microsoft.com/office/drawing/2014/main" id="{47CBB8A2-D89B-4236-AA12-B254034167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274" name="Picture 273">
                  <a:extLst>
                    <a:ext uri="{FF2B5EF4-FFF2-40B4-BE49-F238E27FC236}">
                      <a16:creationId xmlns:a16="http://schemas.microsoft.com/office/drawing/2014/main" id="{6DF99753-4F0B-4B68-9503-8E79835027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6641CAE5-BB46-4BEE-887B-6D83FFCF6808}"/>
                  </a:ext>
                </a:extLst>
              </p:cNvPr>
              <p:cNvGrpSpPr/>
              <p:nvPr/>
            </p:nvGrpSpPr>
            <p:grpSpPr>
              <a:xfrm>
                <a:off x="4155690" y="1721822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271" name="Picture 270">
                  <a:extLst>
                    <a:ext uri="{FF2B5EF4-FFF2-40B4-BE49-F238E27FC236}">
                      <a16:creationId xmlns:a16="http://schemas.microsoft.com/office/drawing/2014/main" id="{8F6D0C26-8113-47F7-BAB7-D8CB172B2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272" name="Picture 271">
                  <a:extLst>
                    <a:ext uri="{FF2B5EF4-FFF2-40B4-BE49-F238E27FC236}">
                      <a16:creationId xmlns:a16="http://schemas.microsoft.com/office/drawing/2014/main" id="{5AD3ECC1-C389-491C-A82F-191BB62344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C3AF7151-C816-4B7E-93A8-0CA35A14E921}"/>
                  </a:ext>
                </a:extLst>
              </p:cNvPr>
              <p:cNvGrpSpPr/>
              <p:nvPr/>
            </p:nvGrpSpPr>
            <p:grpSpPr>
              <a:xfrm>
                <a:off x="4105471" y="1777684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269" name="Picture 268">
                  <a:extLst>
                    <a:ext uri="{FF2B5EF4-FFF2-40B4-BE49-F238E27FC236}">
                      <a16:creationId xmlns:a16="http://schemas.microsoft.com/office/drawing/2014/main" id="{A8755740-2CD9-4ACB-9C77-4295704C7D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270" name="Picture 269">
                  <a:extLst>
                    <a:ext uri="{FF2B5EF4-FFF2-40B4-BE49-F238E27FC236}">
                      <a16:creationId xmlns:a16="http://schemas.microsoft.com/office/drawing/2014/main" id="{8092BB2F-A491-4186-9991-A141FB1101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BE060AFE-150C-4BBF-A147-BDBEAAFCA171}"/>
                </a:ext>
              </a:extLst>
            </p:cNvPr>
            <p:cNvGrpSpPr/>
            <p:nvPr/>
          </p:nvGrpSpPr>
          <p:grpSpPr>
            <a:xfrm>
              <a:off x="3736690" y="5172230"/>
              <a:ext cx="1002420" cy="935672"/>
              <a:chOff x="3802314" y="1566452"/>
              <a:chExt cx="1510524" cy="1523965"/>
            </a:xfrm>
          </p:grpSpPr>
          <p:pic>
            <p:nvPicPr>
              <p:cNvPr id="247" name="Picture 6">
                <a:extLst>
                  <a:ext uri="{FF2B5EF4-FFF2-40B4-BE49-F238E27FC236}">
                    <a16:creationId xmlns:a16="http://schemas.microsoft.com/office/drawing/2014/main" id="{356262C4-3A9C-45E0-9C04-A198158C88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05" t="36547" r="38107" b="37253"/>
              <a:stretch/>
            </p:blipFill>
            <p:spPr bwMode="auto">
              <a:xfrm>
                <a:off x="3802314" y="1566452"/>
                <a:ext cx="1510524" cy="152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C541A997-7534-476D-8888-F343051AC061}"/>
                  </a:ext>
                </a:extLst>
              </p:cNvPr>
              <p:cNvGrpSpPr/>
              <p:nvPr/>
            </p:nvGrpSpPr>
            <p:grpSpPr>
              <a:xfrm rot="16200000" flipH="1">
                <a:off x="3508962" y="2357634"/>
                <a:ext cx="963010" cy="239766"/>
                <a:chOff x="4305737" y="3332337"/>
                <a:chExt cx="1014829" cy="266222"/>
              </a:xfrm>
            </p:grpSpPr>
            <p:pic>
              <p:nvPicPr>
                <p:cNvPr id="261" name="Picture 260">
                  <a:extLst>
                    <a:ext uri="{FF2B5EF4-FFF2-40B4-BE49-F238E27FC236}">
                      <a16:creationId xmlns:a16="http://schemas.microsoft.com/office/drawing/2014/main" id="{31BE7C8D-B9AC-4E02-8218-ACB7FBAB3A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305737" y="3332337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262" name="Picture 261">
                  <a:extLst>
                    <a:ext uri="{FF2B5EF4-FFF2-40B4-BE49-F238E27FC236}">
                      <a16:creationId xmlns:a16="http://schemas.microsoft.com/office/drawing/2014/main" id="{C925F799-50D5-4E8A-9532-896C0E837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775642" y="3332337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BB9AAF82-0C0C-4BE1-8EE5-0A349D027D78}"/>
                  </a:ext>
                </a:extLst>
              </p:cNvPr>
              <p:cNvGrpSpPr/>
              <p:nvPr/>
            </p:nvGrpSpPr>
            <p:grpSpPr>
              <a:xfrm>
                <a:off x="4257712" y="1636844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B1FE711C-3352-48CF-92FE-75B0EFB863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260" name="Picture 259">
                  <a:extLst>
                    <a:ext uri="{FF2B5EF4-FFF2-40B4-BE49-F238E27FC236}">
                      <a16:creationId xmlns:a16="http://schemas.microsoft.com/office/drawing/2014/main" id="{6DCFAC8A-310A-41BB-91D4-3438F6CA93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310A517E-004B-4BFF-98D9-B79BA932EB8B}"/>
                  </a:ext>
                </a:extLst>
              </p:cNvPr>
              <p:cNvGrpSpPr/>
              <p:nvPr/>
            </p:nvGrpSpPr>
            <p:grpSpPr>
              <a:xfrm>
                <a:off x="4194214" y="1686488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257" name="Picture 256">
                  <a:extLst>
                    <a:ext uri="{FF2B5EF4-FFF2-40B4-BE49-F238E27FC236}">
                      <a16:creationId xmlns:a16="http://schemas.microsoft.com/office/drawing/2014/main" id="{E3916AC1-BB27-4CF9-947C-C5B16A137E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46D2A2B0-60D1-4676-B935-4C590A2E61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334E2336-BBD5-4906-89ED-664D78762BC5}"/>
                  </a:ext>
                </a:extLst>
              </p:cNvPr>
              <p:cNvGrpSpPr/>
              <p:nvPr/>
            </p:nvGrpSpPr>
            <p:grpSpPr>
              <a:xfrm>
                <a:off x="4155690" y="1721822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255" name="Picture 254">
                  <a:extLst>
                    <a:ext uri="{FF2B5EF4-FFF2-40B4-BE49-F238E27FC236}">
                      <a16:creationId xmlns:a16="http://schemas.microsoft.com/office/drawing/2014/main" id="{A40003E1-1C2C-4C96-A3B7-3C9C78A71A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256" name="Picture 255">
                  <a:extLst>
                    <a:ext uri="{FF2B5EF4-FFF2-40B4-BE49-F238E27FC236}">
                      <a16:creationId xmlns:a16="http://schemas.microsoft.com/office/drawing/2014/main" id="{BCE14118-15A6-44E2-8580-A4E9B886ED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3DA24C17-6497-43D7-AAFF-5672BD4E159F}"/>
                  </a:ext>
                </a:extLst>
              </p:cNvPr>
              <p:cNvGrpSpPr/>
              <p:nvPr/>
            </p:nvGrpSpPr>
            <p:grpSpPr>
              <a:xfrm>
                <a:off x="4105471" y="1777684"/>
                <a:ext cx="1014829" cy="235875"/>
                <a:chOff x="4105471" y="1744498"/>
                <a:chExt cx="1014829" cy="266222"/>
              </a:xfrm>
            </p:grpSpPr>
            <p:pic>
              <p:nvPicPr>
                <p:cNvPr id="253" name="Picture 252">
                  <a:extLst>
                    <a:ext uri="{FF2B5EF4-FFF2-40B4-BE49-F238E27FC236}">
                      <a16:creationId xmlns:a16="http://schemas.microsoft.com/office/drawing/2014/main" id="{6D5DD779-10A5-4A99-883B-649C212492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87" t="49213" r="94545" b="39513"/>
                <a:stretch/>
              </p:blipFill>
              <p:spPr>
                <a:xfrm>
                  <a:off x="4105471" y="1744498"/>
                  <a:ext cx="494927" cy="266222"/>
                </a:xfrm>
                <a:prstGeom prst="rect">
                  <a:avLst/>
                </a:prstGeom>
              </p:spPr>
            </p:pic>
            <p:pic>
              <p:nvPicPr>
                <p:cNvPr id="254" name="Picture 253">
                  <a:extLst>
                    <a:ext uri="{FF2B5EF4-FFF2-40B4-BE49-F238E27FC236}">
                      <a16:creationId xmlns:a16="http://schemas.microsoft.com/office/drawing/2014/main" id="{8C55143E-2B55-4A3B-9FCD-63CC7443FD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7260" t="49089" r="77414" b="39637"/>
                <a:stretch/>
              </p:blipFill>
              <p:spPr>
                <a:xfrm>
                  <a:off x="4575376" y="1744498"/>
                  <a:ext cx="544924" cy="266222"/>
                </a:xfrm>
                <a:prstGeom prst="rect">
                  <a:avLst/>
                </a:prstGeom>
              </p:spPr>
            </p:pic>
          </p:grpSp>
        </p:grpSp>
        <p:sp>
          <p:nvSpPr>
            <p:cNvPr id="245" name="文本框 19">
              <a:extLst>
                <a:ext uri="{FF2B5EF4-FFF2-40B4-BE49-F238E27FC236}">
                  <a16:creationId xmlns:a16="http://schemas.microsoft.com/office/drawing/2014/main" id="{EEAD36DB-C37B-4C46-964E-512D84AF18BF}"/>
                </a:ext>
              </a:extLst>
            </p:cNvPr>
            <p:cNvSpPr txBox="1"/>
            <p:nvPr/>
          </p:nvSpPr>
          <p:spPr>
            <a:xfrm rot="18911185">
              <a:off x="4574120" y="5775383"/>
              <a:ext cx="534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00">
                  <a:solidFill>
                    <a:srgbClr val="585858"/>
                  </a:solidFill>
                  <a:ea typeface="字魂36号-正文宋楷" panose="00000500000000000000" pitchFamily="2" charset="-122"/>
                </a:rPr>
                <a:t>Layers</a:t>
              </a:r>
            </a:p>
            <a:p>
              <a:pPr algn="ctr"/>
              <a:r>
                <a:rPr lang="en-US" altLang="zh-CN" sz="700">
                  <a:solidFill>
                    <a:srgbClr val="585858"/>
                  </a:solidFill>
                  <a:ea typeface="字魂36号-正文宋楷" panose="00000500000000000000" pitchFamily="2" charset="-122"/>
                </a:rPr>
                <a:t>1...N</a:t>
              </a:r>
            </a:p>
          </p:txBody>
        </p:sp>
        <p:sp>
          <p:nvSpPr>
            <p:cNvPr id="246" name="文本框 19">
              <a:extLst>
                <a:ext uri="{FF2B5EF4-FFF2-40B4-BE49-F238E27FC236}">
                  <a16:creationId xmlns:a16="http://schemas.microsoft.com/office/drawing/2014/main" id="{4094EDE1-64D7-4DD1-91A5-7AEA0B1ED5C5}"/>
                </a:ext>
              </a:extLst>
            </p:cNvPr>
            <p:cNvSpPr txBox="1"/>
            <p:nvPr/>
          </p:nvSpPr>
          <p:spPr>
            <a:xfrm>
              <a:off x="3781995" y="5969565"/>
              <a:ext cx="1018445" cy="306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200" b="1" dirty="0">
                  <a:solidFill>
                    <a:srgbClr val="FF8E00"/>
                  </a:solidFill>
                  <a:ea typeface="字魂36号-正文宋楷" panose="00000500000000000000" pitchFamily="2" charset="-122"/>
                </a:rPr>
                <a:t>RDMs MoCo</a:t>
              </a:r>
            </a:p>
          </p:txBody>
        </p:sp>
      </p:grpSp>
      <p:sp>
        <p:nvSpPr>
          <p:cNvPr id="279" name="文本框 19">
            <a:extLst>
              <a:ext uri="{FF2B5EF4-FFF2-40B4-BE49-F238E27FC236}">
                <a16:creationId xmlns:a16="http://schemas.microsoft.com/office/drawing/2014/main" id="{1017D96C-D430-4EF1-B5EC-3639CAB082C1}"/>
              </a:ext>
            </a:extLst>
          </p:cNvPr>
          <p:cNvSpPr txBox="1"/>
          <p:nvPr/>
        </p:nvSpPr>
        <p:spPr>
          <a:xfrm>
            <a:off x="8196239" y="1161514"/>
            <a:ext cx="3843946" cy="346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2400" dirty="0">
                <a:solidFill>
                  <a:srgbClr val="585858"/>
                </a:solidFill>
                <a:ea typeface="字魂36号-正文宋楷" panose="00000500000000000000" pitchFamily="2" charset="-122"/>
              </a:rPr>
              <a:t>Statistical analysis</a:t>
            </a:r>
          </a:p>
        </p:txBody>
      </p:sp>
      <p:sp>
        <p:nvSpPr>
          <p:cNvPr id="204" name="文本框 19">
            <a:extLst>
              <a:ext uri="{FF2B5EF4-FFF2-40B4-BE49-F238E27FC236}">
                <a16:creationId xmlns:a16="http://schemas.microsoft.com/office/drawing/2014/main" id="{6DA08664-D31A-2B43-95C8-46FE9B5AE62D}"/>
              </a:ext>
            </a:extLst>
          </p:cNvPr>
          <p:cNvSpPr txBox="1"/>
          <p:nvPr/>
        </p:nvSpPr>
        <p:spPr>
          <a:xfrm>
            <a:off x="9311000" y="4569280"/>
            <a:ext cx="1986585" cy="312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ea typeface="字魂36号-正文宋楷" panose="00000500000000000000" pitchFamily="2" charset="-122"/>
              </a:rPr>
              <a:t>Variance explained</a:t>
            </a:r>
          </a:p>
        </p:txBody>
      </p:sp>
      <p:sp>
        <p:nvSpPr>
          <p:cNvPr id="206" name="文本框 19">
            <a:extLst>
              <a:ext uri="{FF2B5EF4-FFF2-40B4-BE49-F238E27FC236}">
                <a16:creationId xmlns:a16="http://schemas.microsoft.com/office/drawing/2014/main" id="{9A3B52B8-8B8F-EE4D-871A-5A0377CB86B7}"/>
              </a:ext>
            </a:extLst>
          </p:cNvPr>
          <p:cNvSpPr txBox="1"/>
          <p:nvPr/>
        </p:nvSpPr>
        <p:spPr>
          <a:xfrm>
            <a:off x="9166105" y="3135263"/>
            <a:ext cx="1986585" cy="312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ea typeface="字魂36号-正文宋楷" panose="00000500000000000000" pitchFamily="2" charset="-122"/>
              </a:rPr>
              <a:t>Correlation</a:t>
            </a:r>
          </a:p>
        </p:txBody>
      </p:sp>
      <p:sp>
        <p:nvSpPr>
          <p:cNvPr id="223" name="文本框 19">
            <a:extLst>
              <a:ext uri="{FF2B5EF4-FFF2-40B4-BE49-F238E27FC236}">
                <a16:creationId xmlns:a16="http://schemas.microsoft.com/office/drawing/2014/main" id="{EC3CD401-62A5-4643-A117-0C9FECE7B55F}"/>
              </a:ext>
            </a:extLst>
          </p:cNvPr>
          <p:cNvSpPr txBox="1"/>
          <p:nvPr/>
        </p:nvSpPr>
        <p:spPr>
          <a:xfrm>
            <a:off x="466214" y="1045785"/>
            <a:ext cx="3209547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2400" dirty="0">
                <a:solidFill>
                  <a:srgbClr val="585858"/>
                </a:solidFill>
                <a:ea typeface="字魂36号-正文宋楷" panose="00000500000000000000" pitchFamily="2" charset="-122"/>
              </a:rPr>
              <a:t>Experimental design </a:t>
            </a:r>
            <a:br>
              <a:rPr lang="en-US" altLang="zh-CN" sz="2400" dirty="0">
                <a:solidFill>
                  <a:srgbClr val="585858"/>
                </a:solidFill>
                <a:ea typeface="字魂36号-正文宋楷" panose="00000500000000000000" pitchFamily="2" charset="-122"/>
              </a:rPr>
            </a:br>
            <a:r>
              <a:rPr lang="en-US" altLang="zh-CN" sz="2400" dirty="0">
                <a:solidFill>
                  <a:srgbClr val="585858"/>
                </a:solidFill>
                <a:ea typeface="字魂36号-正文宋楷" panose="00000500000000000000" pitchFamily="2" charset="-122"/>
              </a:rPr>
              <a:t>&amp; data</a:t>
            </a:r>
          </a:p>
        </p:txBody>
      </p:sp>
      <p:sp>
        <p:nvSpPr>
          <p:cNvPr id="224" name="文本框 19">
            <a:extLst>
              <a:ext uri="{FF2B5EF4-FFF2-40B4-BE49-F238E27FC236}">
                <a16:creationId xmlns:a16="http://schemas.microsoft.com/office/drawing/2014/main" id="{C3D22909-1553-A34E-92B7-DA000EF661A5}"/>
              </a:ext>
            </a:extLst>
          </p:cNvPr>
          <p:cNvSpPr txBox="1"/>
          <p:nvPr/>
        </p:nvSpPr>
        <p:spPr>
          <a:xfrm>
            <a:off x="8196239" y="1988481"/>
            <a:ext cx="3843946" cy="788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dirty="0">
                <a:solidFill>
                  <a:srgbClr val="585858"/>
                </a:solidFill>
                <a:ea typeface="字魂36号-正文宋楷" panose="00000500000000000000" pitchFamily="2" charset="-122"/>
              </a:rPr>
              <a:t>How well do different DNNs and DNN layers compare to brain representations?</a:t>
            </a:r>
          </a:p>
        </p:txBody>
      </p:sp>
      <p:sp>
        <p:nvSpPr>
          <p:cNvPr id="221" name="文本框 11">
            <a:extLst>
              <a:ext uri="{FF2B5EF4-FFF2-40B4-BE49-F238E27FC236}">
                <a16:creationId xmlns:a16="http://schemas.microsoft.com/office/drawing/2014/main" id="{EA84598D-0D75-4529-BBFC-4EE9EA60CA75}"/>
              </a:ext>
            </a:extLst>
          </p:cNvPr>
          <p:cNvSpPr txBox="1"/>
          <p:nvPr/>
        </p:nvSpPr>
        <p:spPr>
          <a:xfrm>
            <a:off x="797535" y="72302"/>
            <a:ext cx="10529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altLang="zh-CN" sz="5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Methodology</a:t>
            </a:r>
            <a:endParaRPr lang="zh-CN" altLang="en-US" sz="5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00491D4-D52B-4524-9DE1-3E7CC9E0B7C8}"/>
              </a:ext>
            </a:extLst>
          </p:cNvPr>
          <p:cNvGrpSpPr/>
          <p:nvPr/>
        </p:nvGrpSpPr>
        <p:grpSpPr>
          <a:xfrm>
            <a:off x="8325576" y="3298875"/>
            <a:ext cx="3549747" cy="848869"/>
            <a:chOff x="8325576" y="3298875"/>
            <a:chExt cx="3549747" cy="848869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05064C9-A11A-6C41-AF83-5E5136D30D11}"/>
                </a:ext>
              </a:extLst>
            </p:cNvPr>
            <p:cNvSpPr txBox="1"/>
            <p:nvPr/>
          </p:nvSpPr>
          <p:spPr>
            <a:xfrm>
              <a:off x="9133049" y="3410048"/>
              <a:ext cx="2118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  <a:sym typeface="Wingdings" pitchFamily="2" charset="2"/>
                </a:rPr>
                <a:t> Spearman’s </a:t>
              </a:r>
              <a:r>
                <a:rPr lang="en-US" sz="1800" i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  <a:sym typeface="Wingdings" pitchFamily="2" charset="2"/>
                </a:rPr>
                <a:t>r</a:t>
              </a:r>
              <a:r>
                <a:rPr lang="en-US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  <a:sym typeface="Wingdings" pitchFamily="2" charset="2"/>
                </a:rPr>
                <a:t> </a:t>
              </a:r>
              <a:endPara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9" name="Google Shape;243;p14">
              <a:extLst>
                <a:ext uri="{FF2B5EF4-FFF2-40B4-BE49-F238E27FC236}">
                  <a16:creationId xmlns:a16="http://schemas.microsoft.com/office/drawing/2014/main" id="{6838908E-1A52-40BB-B878-277D7B998BAD}"/>
                </a:ext>
              </a:extLst>
            </p:cNvPr>
            <p:cNvGrpSpPr/>
            <p:nvPr/>
          </p:nvGrpSpPr>
          <p:grpSpPr>
            <a:xfrm>
              <a:off x="8325576" y="3298875"/>
              <a:ext cx="3549747" cy="848869"/>
              <a:chOff x="8140609" y="3363142"/>
              <a:chExt cx="3185833" cy="662069"/>
            </a:xfrm>
          </p:grpSpPr>
          <p:grpSp>
            <p:nvGrpSpPr>
              <p:cNvPr id="230" name="Google Shape;245;p14">
                <a:extLst>
                  <a:ext uri="{FF2B5EF4-FFF2-40B4-BE49-F238E27FC236}">
                    <a16:creationId xmlns:a16="http://schemas.microsoft.com/office/drawing/2014/main" id="{8597BCD3-F6A0-477D-BB98-105AE3357993}"/>
                  </a:ext>
                </a:extLst>
              </p:cNvPr>
              <p:cNvGrpSpPr/>
              <p:nvPr/>
            </p:nvGrpSpPr>
            <p:grpSpPr>
              <a:xfrm>
                <a:off x="10656542" y="3363142"/>
                <a:ext cx="669900" cy="565087"/>
                <a:chOff x="10656542" y="3363142"/>
                <a:chExt cx="669900" cy="565087"/>
              </a:xfrm>
            </p:grpSpPr>
            <p:sp>
              <p:nvSpPr>
                <p:cNvPr id="235" name="Google Shape;246;p14">
                  <a:extLst>
                    <a:ext uri="{FF2B5EF4-FFF2-40B4-BE49-F238E27FC236}">
                      <a16:creationId xmlns:a16="http://schemas.microsoft.com/office/drawing/2014/main" id="{EA13A26D-537D-472D-B67F-7F5C1D2BC84E}"/>
                    </a:ext>
                  </a:extLst>
                </p:cNvPr>
                <p:cNvSpPr txBox="1"/>
                <p:nvPr/>
              </p:nvSpPr>
              <p:spPr>
                <a:xfrm>
                  <a:off x="10656542" y="3733229"/>
                  <a:ext cx="669900" cy="195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500">
                      <a:solidFill>
                        <a:srgbClr val="00B0F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RDM fMRI</a:t>
                  </a:r>
                  <a:endParaRPr sz="1100"/>
                </a:p>
              </p:txBody>
            </p:sp>
            <p:grpSp>
              <p:nvGrpSpPr>
                <p:cNvPr id="236" name="Google Shape;247;p14">
                  <a:extLst>
                    <a:ext uri="{FF2B5EF4-FFF2-40B4-BE49-F238E27FC236}">
                      <a16:creationId xmlns:a16="http://schemas.microsoft.com/office/drawing/2014/main" id="{055455D9-02F1-4FC9-BB7D-B2C617026E7D}"/>
                    </a:ext>
                  </a:extLst>
                </p:cNvPr>
                <p:cNvGrpSpPr/>
                <p:nvPr/>
              </p:nvGrpSpPr>
              <p:grpSpPr>
                <a:xfrm>
                  <a:off x="10807121" y="3363142"/>
                  <a:ext cx="391800" cy="375979"/>
                  <a:chOff x="10807121" y="3363142"/>
                  <a:chExt cx="391800" cy="375979"/>
                </a:xfrm>
              </p:grpSpPr>
              <p:pic>
                <p:nvPicPr>
                  <p:cNvPr id="237" name="Google Shape;248;p14">
                    <a:extLst>
                      <a:ext uri="{FF2B5EF4-FFF2-40B4-BE49-F238E27FC236}">
                        <a16:creationId xmlns:a16="http://schemas.microsoft.com/office/drawing/2014/main" id="{D4225002-7011-45B9-8E27-B1D3BDE72BAF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 l="48742" t="21213" r="45266" b="65365"/>
                  <a:stretch/>
                </p:blipFill>
                <p:spPr>
                  <a:xfrm>
                    <a:off x="10813588" y="3370942"/>
                    <a:ext cx="380613" cy="36817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38" name="Google Shape;249;p14">
                    <a:extLst>
                      <a:ext uri="{FF2B5EF4-FFF2-40B4-BE49-F238E27FC236}">
                        <a16:creationId xmlns:a16="http://schemas.microsoft.com/office/drawing/2014/main" id="{80C6D6BD-C595-408F-9081-68125E461107}"/>
                      </a:ext>
                    </a:extLst>
                  </p:cNvPr>
                  <p:cNvSpPr/>
                  <p:nvPr/>
                </p:nvSpPr>
                <p:spPr>
                  <a:xfrm>
                    <a:off x="10807121" y="3363142"/>
                    <a:ext cx="391800" cy="3702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31" name="Google Shape;250;p14">
                <a:extLst>
                  <a:ext uri="{FF2B5EF4-FFF2-40B4-BE49-F238E27FC236}">
                    <a16:creationId xmlns:a16="http://schemas.microsoft.com/office/drawing/2014/main" id="{E8F2B65F-BE53-435D-B942-F0399DA118C0}"/>
                  </a:ext>
                </a:extLst>
              </p:cNvPr>
              <p:cNvGrpSpPr/>
              <p:nvPr/>
            </p:nvGrpSpPr>
            <p:grpSpPr>
              <a:xfrm>
                <a:off x="8140609" y="3363142"/>
                <a:ext cx="884400" cy="662069"/>
                <a:chOff x="8189486" y="3324030"/>
                <a:chExt cx="884400" cy="662069"/>
              </a:xfrm>
            </p:grpSpPr>
            <p:sp>
              <p:nvSpPr>
                <p:cNvPr id="232" name="Google Shape;251;p14">
                  <a:extLst>
                    <a:ext uri="{FF2B5EF4-FFF2-40B4-BE49-F238E27FC236}">
                      <a16:creationId xmlns:a16="http://schemas.microsoft.com/office/drawing/2014/main" id="{528D0B95-FE1A-4954-8DAC-EA7B736C2935}"/>
                    </a:ext>
                  </a:extLst>
                </p:cNvPr>
                <p:cNvSpPr txBox="1"/>
                <p:nvPr/>
              </p:nvSpPr>
              <p:spPr>
                <a:xfrm>
                  <a:off x="8189486" y="3688499"/>
                  <a:ext cx="884400" cy="29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500">
                      <a:solidFill>
                        <a:srgbClr val="7030A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RDMs DNN</a:t>
                  </a:r>
                  <a:endParaRPr sz="1100"/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500">
                      <a:solidFill>
                        <a:srgbClr val="7030A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Layer n </a:t>
                  </a:r>
                  <a:endParaRPr sz="1100"/>
                </a:p>
              </p:txBody>
            </p:sp>
            <p:pic>
              <p:nvPicPr>
                <p:cNvPr id="233" name="Google Shape;252;p14">
                  <a:extLst>
                    <a:ext uri="{FF2B5EF4-FFF2-40B4-BE49-F238E27FC236}">
                      <a16:creationId xmlns:a16="http://schemas.microsoft.com/office/drawing/2014/main" id="{C30C7749-8C74-4AFB-8AC2-4A7FF5B7D6E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l="50186" t="22241" r="48063" b="67199"/>
                <a:stretch/>
              </p:blipFill>
              <p:spPr>
                <a:xfrm>
                  <a:off x="8445578" y="3324030"/>
                  <a:ext cx="392813" cy="3802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34" name="Google Shape;253;p14">
                  <a:extLst>
                    <a:ext uri="{FF2B5EF4-FFF2-40B4-BE49-F238E27FC236}">
                      <a16:creationId xmlns:a16="http://schemas.microsoft.com/office/drawing/2014/main" id="{5497400B-930D-464C-B7D8-3353A743D284}"/>
                    </a:ext>
                  </a:extLst>
                </p:cNvPr>
                <p:cNvSpPr/>
                <p:nvPr/>
              </p:nvSpPr>
              <p:spPr>
                <a:xfrm>
                  <a:off x="8435246" y="3327706"/>
                  <a:ext cx="393300" cy="376500"/>
                </a:xfrm>
                <a:prstGeom prst="rect">
                  <a:avLst/>
                </a:prstGeom>
                <a:noFill/>
                <a:ln w="12700" cap="flat" cmpd="sng">
                  <a:solidFill>
                    <a:srgbClr val="31538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CFF667C-BDAB-46E5-ADBB-21AEC6CA451A}"/>
              </a:ext>
            </a:extLst>
          </p:cNvPr>
          <p:cNvGrpSpPr/>
          <p:nvPr/>
        </p:nvGrpSpPr>
        <p:grpSpPr>
          <a:xfrm>
            <a:off x="8384610" y="5055275"/>
            <a:ext cx="4237681" cy="1573688"/>
            <a:chOff x="8275174" y="5003195"/>
            <a:chExt cx="4237681" cy="1572448"/>
          </a:xfrm>
        </p:grpSpPr>
        <p:sp>
          <p:nvSpPr>
            <p:cNvPr id="1183" name="TextBox 1182">
              <a:extLst>
                <a:ext uri="{FF2B5EF4-FFF2-40B4-BE49-F238E27FC236}">
                  <a16:creationId xmlns:a16="http://schemas.microsoft.com/office/drawing/2014/main" id="{900E7B4F-7424-45DB-9F9A-3D2C87AF19F9}"/>
                </a:ext>
              </a:extLst>
            </p:cNvPr>
            <p:cNvSpPr txBox="1"/>
            <p:nvPr/>
          </p:nvSpPr>
          <p:spPr>
            <a:xfrm>
              <a:off x="8275174" y="5034122"/>
              <a:ext cx="42376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θ₁         + θ₂           + … + </a:t>
              </a:r>
              <a:r>
                <a:rPr lang="en-US" dirty="0" err="1"/>
                <a:t>θ</a:t>
              </a:r>
              <a:r>
                <a:rPr lang="en-US" sz="1800" baseline="-250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N</a:t>
              </a:r>
              <a:r>
                <a:rPr lang="en-US" sz="1800" baseline="-25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              </a:t>
              </a:r>
              <a:r>
                <a:rPr lang="en-US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=         </a:t>
              </a:r>
              <a:endParaRPr lang="en-US" sz="1800" baseline="300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endParaRPr>
            </a:p>
            <a:p>
              <a:r>
                <a:rPr lang="en-US" dirty="0">
                  <a:ea typeface="Calibri" panose="020F0502020204030204" pitchFamily="34" charset="0"/>
                  <a:cs typeface="Times New Roman" panose="02020603050405020304" pitchFamily="18" charset="0"/>
                  <a:sym typeface="Wingdings" pitchFamily="2" charset="2"/>
                </a:rPr>
                <a:t>|              |                       |</a:t>
              </a:r>
            </a:p>
            <a:p>
              <a:r>
                <a:rPr lang="en-US" dirty="0">
                  <a:ea typeface="Calibri" panose="020F0502020204030204" pitchFamily="34" charset="0"/>
                  <a:cs typeface="Times New Roman" panose="02020603050405020304" pitchFamily="18" charset="0"/>
                  <a:sym typeface="Wingdings" pitchFamily="2" charset="2"/>
                </a:rPr>
                <a:t>Δ</a:t>
              </a:r>
              <a:r>
                <a:rPr lang="en-US" i="1" dirty="0">
                  <a:ea typeface="Calibri" panose="020F0502020204030204" pitchFamily="34" charset="0"/>
                  <a:cs typeface="Times New Roman" panose="02020603050405020304" pitchFamily="18" charset="0"/>
                  <a:sym typeface="Wingdings" pitchFamily="2" charset="2"/>
                </a:rPr>
                <a:t>R</a:t>
              </a:r>
              <a:r>
                <a:rPr lang="en-US" baseline="30000" dirty="0">
                  <a:ea typeface="Calibri" panose="020F0502020204030204" pitchFamily="34" charset="0"/>
                  <a:cs typeface="Times New Roman" panose="02020603050405020304" pitchFamily="18" charset="0"/>
                  <a:sym typeface="Wingdings" pitchFamily="2" charset="2"/>
                </a:rPr>
                <a:t>2</a:t>
              </a:r>
              <a:r>
                <a:rPr lang="en-US" baseline="-25000" dirty="0">
                  <a:ea typeface="Calibri" panose="020F0502020204030204" pitchFamily="34" charset="0"/>
                  <a:cs typeface="Times New Roman" panose="02020603050405020304" pitchFamily="18" charset="0"/>
                  <a:sym typeface="Wingdings" pitchFamily="2" charset="2"/>
                </a:rPr>
                <a:t>1</a:t>
              </a:r>
              <a:r>
                <a:rPr lang="en-US" dirty="0">
                  <a:ea typeface="Calibri" panose="020F0502020204030204" pitchFamily="34" charset="0"/>
                  <a:cs typeface="Times New Roman" panose="02020603050405020304" pitchFamily="18" charset="0"/>
                </a:rPr>
                <a:t>        </a:t>
              </a:r>
              <a:r>
                <a:rPr lang="en-US" dirty="0">
                  <a:ea typeface="Calibri" panose="020F0502020204030204" pitchFamily="34" charset="0"/>
                  <a:cs typeface="Times New Roman" panose="02020603050405020304" pitchFamily="18" charset="0"/>
                  <a:sym typeface="Wingdings" pitchFamily="2" charset="2"/>
                </a:rPr>
                <a:t>Δ</a:t>
              </a:r>
              <a:r>
                <a:rPr lang="en-US" i="1" dirty="0">
                  <a:ea typeface="Calibri" panose="020F0502020204030204" pitchFamily="34" charset="0"/>
                  <a:cs typeface="Times New Roman" panose="02020603050405020304" pitchFamily="18" charset="0"/>
                  <a:sym typeface="Wingdings" pitchFamily="2" charset="2"/>
                </a:rPr>
                <a:t>R</a:t>
              </a:r>
              <a:r>
                <a:rPr lang="en-US" baseline="30000" dirty="0">
                  <a:ea typeface="Calibri" panose="020F0502020204030204" pitchFamily="34" charset="0"/>
                  <a:cs typeface="Times New Roman" panose="02020603050405020304" pitchFamily="18" charset="0"/>
                  <a:sym typeface="Wingdings" pitchFamily="2" charset="2"/>
                </a:rPr>
                <a:t>2</a:t>
              </a:r>
              <a:r>
                <a:rPr lang="en-US" baseline="-25000" dirty="0">
                  <a:ea typeface="Calibri" panose="020F0502020204030204" pitchFamily="34" charset="0"/>
                  <a:cs typeface="Times New Roman" panose="02020603050405020304" pitchFamily="18" charset="0"/>
                  <a:sym typeface="Wingdings" pitchFamily="2" charset="2"/>
                </a:rPr>
                <a:t>2</a:t>
              </a:r>
              <a:r>
                <a:rPr lang="en-US" dirty="0">
                  <a:ea typeface="Calibri" panose="020F0502020204030204" pitchFamily="34" charset="0"/>
                  <a:cs typeface="Times New Roman" panose="02020603050405020304" pitchFamily="18" charset="0"/>
                </a:rPr>
                <a:t>                 </a:t>
              </a:r>
              <a:r>
                <a:rPr lang="en-US" dirty="0">
                  <a:ea typeface="Calibri" panose="020F0502020204030204" pitchFamily="34" charset="0"/>
                  <a:cs typeface="Times New Roman" panose="02020603050405020304" pitchFamily="18" charset="0"/>
                  <a:sym typeface="Wingdings" pitchFamily="2" charset="2"/>
                </a:rPr>
                <a:t>Δ</a:t>
              </a:r>
              <a:r>
                <a:rPr lang="en-US" i="1" dirty="0">
                  <a:ea typeface="Calibri" panose="020F0502020204030204" pitchFamily="34" charset="0"/>
                  <a:cs typeface="Times New Roman" panose="02020603050405020304" pitchFamily="18" charset="0"/>
                  <a:sym typeface="Wingdings" pitchFamily="2" charset="2"/>
                </a:rPr>
                <a:t>R</a:t>
              </a:r>
              <a:r>
                <a:rPr lang="en-US" baseline="30000" dirty="0">
                  <a:ea typeface="Calibri" panose="020F0502020204030204" pitchFamily="34" charset="0"/>
                  <a:cs typeface="Times New Roman" panose="02020603050405020304" pitchFamily="18" charset="0"/>
                  <a:sym typeface="Wingdings" pitchFamily="2" charset="2"/>
                </a:rPr>
                <a:t>2</a:t>
              </a:r>
              <a:r>
                <a:rPr lang="en-US" baseline="-25000" dirty="0">
                  <a:ea typeface="Calibri" panose="020F0502020204030204" pitchFamily="34" charset="0"/>
                  <a:cs typeface="Times New Roman" panose="02020603050405020304" pitchFamily="18" charset="0"/>
                  <a:sym typeface="Wingdings" pitchFamily="2" charset="2"/>
                </a:rPr>
                <a:t>N</a:t>
              </a:r>
              <a:endPara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2150BF59-B420-4A76-8927-CE6CD0FCF0D1}"/>
                </a:ext>
              </a:extLst>
            </p:cNvPr>
            <p:cNvCxnSpPr>
              <a:cxnSpLocks/>
            </p:cNvCxnSpPr>
            <p:nvPr/>
          </p:nvCxnSpPr>
          <p:spPr>
            <a:xfrm>
              <a:off x="10117639" y="5857480"/>
              <a:ext cx="0" cy="2947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3D37E981-2F32-4923-9B16-4D8E96BF8F49}"/>
                </a:ext>
              </a:extLst>
            </p:cNvPr>
            <p:cNvSpPr txBox="1"/>
            <p:nvPr/>
          </p:nvSpPr>
          <p:spPr>
            <a:xfrm>
              <a:off x="9450845" y="6206311"/>
              <a:ext cx="1333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GT" b="1" dirty="0"/>
                <a:t>Overall R</a:t>
              </a:r>
              <a:r>
                <a:rPr lang="es-GT" b="1" baseline="30000" dirty="0"/>
                <a:t>2</a:t>
              </a:r>
            </a:p>
          </p:txBody>
        </p:sp>
        <p:grpSp>
          <p:nvGrpSpPr>
            <p:cNvPr id="240" name="Grupo 239">
              <a:extLst>
                <a:ext uri="{FF2B5EF4-FFF2-40B4-BE49-F238E27FC236}">
                  <a16:creationId xmlns:a16="http://schemas.microsoft.com/office/drawing/2014/main" id="{FB34D0B4-5F2D-4B87-821E-9A06A7F85606}"/>
                </a:ext>
              </a:extLst>
            </p:cNvPr>
            <p:cNvGrpSpPr/>
            <p:nvPr/>
          </p:nvGrpSpPr>
          <p:grpSpPr>
            <a:xfrm>
              <a:off x="8310363" y="5003195"/>
              <a:ext cx="3676811" cy="683551"/>
              <a:chOff x="5865075" y="3693950"/>
              <a:chExt cx="2696964" cy="499750"/>
            </a:xfrm>
          </p:grpSpPr>
          <p:grpSp>
            <p:nvGrpSpPr>
              <p:cNvPr id="282" name="Google Shape;258;p14">
                <a:extLst>
                  <a:ext uri="{FF2B5EF4-FFF2-40B4-BE49-F238E27FC236}">
                    <a16:creationId xmlns:a16="http://schemas.microsoft.com/office/drawing/2014/main" id="{E03E97E5-309C-453E-8D77-A68AC363D9DC}"/>
                  </a:ext>
                </a:extLst>
              </p:cNvPr>
              <p:cNvGrpSpPr/>
              <p:nvPr/>
            </p:nvGrpSpPr>
            <p:grpSpPr>
              <a:xfrm>
                <a:off x="5865075" y="3693950"/>
                <a:ext cx="2696964" cy="499750"/>
                <a:chOff x="7820099" y="4925263"/>
                <a:chExt cx="3595952" cy="666333"/>
              </a:xfrm>
            </p:grpSpPr>
            <p:grpSp>
              <p:nvGrpSpPr>
                <p:cNvPr id="283" name="Google Shape;259;p14">
                  <a:extLst>
                    <a:ext uri="{FF2B5EF4-FFF2-40B4-BE49-F238E27FC236}">
                      <a16:creationId xmlns:a16="http://schemas.microsoft.com/office/drawing/2014/main" id="{52774C6B-2514-4B04-96FC-23907F84FA84}"/>
                    </a:ext>
                  </a:extLst>
                </p:cNvPr>
                <p:cNvGrpSpPr/>
                <p:nvPr/>
              </p:nvGrpSpPr>
              <p:grpSpPr>
                <a:xfrm>
                  <a:off x="10010462" y="4939693"/>
                  <a:ext cx="884400" cy="651903"/>
                  <a:chOff x="10010462" y="4939693"/>
                  <a:chExt cx="884400" cy="651903"/>
                </a:xfrm>
              </p:grpSpPr>
              <p:pic>
                <p:nvPicPr>
                  <p:cNvPr id="298" name="Google Shape;261;p14">
                    <a:extLst>
                      <a:ext uri="{FF2B5EF4-FFF2-40B4-BE49-F238E27FC236}">
                        <a16:creationId xmlns:a16="http://schemas.microsoft.com/office/drawing/2014/main" id="{79E357F5-52F6-494F-AAF4-41644F5D4E60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0">
                    <a:alphaModFix/>
                  </a:blip>
                  <a:srcRect l="74733" t="21837" r="23347" b="65845"/>
                  <a:stretch/>
                </p:blipFill>
                <p:spPr>
                  <a:xfrm>
                    <a:off x="10260080" y="4939693"/>
                    <a:ext cx="389340" cy="3763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97" name="Google Shape;260;p14">
                    <a:extLst>
                      <a:ext uri="{FF2B5EF4-FFF2-40B4-BE49-F238E27FC236}">
                        <a16:creationId xmlns:a16="http://schemas.microsoft.com/office/drawing/2014/main" id="{93B5B907-8740-46E6-985A-7CE93E3068A3}"/>
                      </a:ext>
                    </a:extLst>
                  </p:cNvPr>
                  <p:cNvSpPr txBox="1"/>
                  <p:nvPr/>
                </p:nvSpPr>
                <p:spPr>
                  <a:xfrm>
                    <a:off x="10010462" y="5293996"/>
                    <a:ext cx="884400" cy="297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" sz="500">
                        <a:solidFill>
                          <a:srgbClr val="7030A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RDMs DNN</a:t>
                    </a:r>
                    <a:endParaRPr sz="1100"/>
                  </a:p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" sz="500">
                        <a:solidFill>
                          <a:srgbClr val="7030A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Layer N</a:t>
                    </a:r>
                    <a:endParaRPr sz="1100"/>
                  </a:p>
                </p:txBody>
              </p:sp>
            </p:grpSp>
            <p:grpSp>
              <p:nvGrpSpPr>
                <p:cNvPr id="284" name="Google Shape;262;p14">
                  <a:extLst>
                    <a:ext uri="{FF2B5EF4-FFF2-40B4-BE49-F238E27FC236}">
                      <a16:creationId xmlns:a16="http://schemas.microsoft.com/office/drawing/2014/main" id="{6C5B4410-9406-4F0E-9545-46FCA0652012}"/>
                    </a:ext>
                  </a:extLst>
                </p:cNvPr>
                <p:cNvGrpSpPr/>
                <p:nvPr/>
              </p:nvGrpSpPr>
              <p:grpSpPr>
                <a:xfrm>
                  <a:off x="10746151" y="4941819"/>
                  <a:ext cx="669900" cy="565087"/>
                  <a:chOff x="10656542" y="3363142"/>
                  <a:chExt cx="669900" cy="565087"/>
                </a:xfrm>
              </p:grpSpPr>
              <p:sp>
                <p:nvSpPr>
                  <p:cNvPr id="293" name="Google Shape;263;p14">
                    <a:extLst>
                      <a:ext uri="{FF2B5EF4-FFF2-40B4-BE49-F238E27FC236}">
                        <a16:creationId xmlns:a16="http://schemas.microsoft.com/office/drawing/2014/main" id="{8107BB63-1D56-41D7-A19B-CC6FB4172ACE}"/>
                      </a:ext>
                    </a:extLst>
                  </p:cNvPr>
                  <p:cNvSpPr txBox="1"/>
                  <p:nvPr/>
                </p:nvSpPr>
                <p:spPr>
                  <a:xfrm>
                    <a:off x="10656542" y="3733229"/>
                    <a:ext cx="669900" cy="195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" sz="500">
                        <a:solidFill>
                          <a:srgbClr val="00B0F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RDM fMRI</a:t>
                    </a:r>
                    <a:endParaRPr sz="1100"/>
                  </a:p>
                </p:txBody>
              </p:sp>
              <p:grpSp>
                <p:nvGrpSpPr>
                  <p:cNvPr id="294" name="Google Shape;264;p14">
                    <a:extLst>
                      <a:ext uri="{FF2B5EF4-FFF2-40B4-BE49-F238E27FC236}">
                        <a16:creationId xmlns:a16="http://schemas.microsoft.com/office/drawing/2014/main" id="{AD203FBE-1B10-4021-B543-32B8C1F272D9}"/>
                      </a:ext>
                    </a:extLst>
                  </p:cNvPr>
                  <p:cNvGrpSpPr/>
                  <p:nvPr/>
                </p:nvGrpSpPr>
                <p:grpSpPr>
                  <a:xfrm>
                    <a:off x="10807121" y="3363142"/>
                    <a:ext cx="399741" cy="375979"/>
                    <a:chOff x="10807121" y="3363142"/>
                    <a:chExt cx="399741" cy="375979"/>
                  </a:xfrm>
                </p:grpSpPr>
                <p:pic>
                  <p:nvPicPr>
                    <p:cNvPr id="295" name="Google Shape;265;p14">
                      <a:extLst>
                        <a:ext uri="{FF2B5EF4-FFF2-40B4-BE49-F238E27FC236}">
                          <a16:creationId xmlns:a16="http://schemas.microsoft.com/office/drawing/2014/main" id="{698602AD-8315-4441-83EF-AC1205F5A040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9">
                      <a:alphaModFix/>
                    </a:blip>
                    <a:srcRect l="48742" t="21213" r="45266" b="65365"/>
                    <a:stretch/>
                  </p:blipFill>
                  <p:spPr>
                    <a:xfrm>
                      <a:off x="10813662" y="3370942"/>
                      <a:ext cx="393200" cy="36817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296" name="Google Shape;266;p14">
                      <a:extLst>
                        <a:ext uri="{FF2B5EF4-FFF2-40B4-BE49-F238E27FC236}">
                          <a16:creationId xmlns:a16="http://schemas.microsoft.com/office/drawing/2014/main" id="{B5314E38-0DA6-4C92-B406-D0DDC36F85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07121" y="3363142"/>
                      <a:ext cx="391800" cy="370200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grpSp>
              <p:nvGrpSpPr>
                <p:cNvPr id="285" name="Google Shape;267;p14">
                  <a:extLst>
                    <a:ext uri="{FF2B5EF4-FFF2-40B4-BE49-F238E27FC236}">
                      <a16:creationId xmlns:a16="http://schemas.microsoft.com/office/drawing/2014/main" id="{38602EFA-AFEC-4493-89AC-4FD69EE9F023}"/>
                    </a:ext>
                  </a:extLst>
                </p:cNvPr>
                <p:cNvGrpSpPr/>
                <p:nvPr/>
              </p:nvGrpSpPr>
              <p:grpSpPr>
                <a:xfrm>
                  <a:off x="8709749" y="4926753"/>
                  <a:ext cx="884400" cy="662072"/>
                  <a:chOff x="8189486" y="3324027"/>
                  <a:chExt cx="884400" cy="662072"/>
                </a:xfrm>
              </p:grpSpPr>
              <p:sp>
                <p:nvSpPr>
                  <p:cNvPr id="290" name="Google Shape;268;p14">
                    <a:extLst>
                      <a:ext uri="{FF2B5EF4-FFF2-40B4-BE49-F238E27FC236}">
                        <a16:creationId xmlns:a16="http://schemas.microsoft.com/office/drawing/2014/main" id="{A458A65A-422F-4BA6-A594-C765A48F0E36}"/>
                      </a:ext>
                    </a:extLst>
                  </p:cNvPr>
                  <p:cNvSpPr txBox="1"/>
                  <p:nvPr/>
                </p:nvSpPr>
                <p:spPr>
                  <a:xfrm>
                    <a:off x="8189486" y="3688499"/>
                    <a:ext cx="884400" cy="297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" sz="500">
                        <a:solidFill>
                          <a:srgbClr val="7030A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RDMs DNN</a:t>
                    </a:r>
                    <a:endParaRPr sz="1100"/>
                  </a:p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" sz="500">
                        <a:solidFill>
                          <a:srgbClr val="7030A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Layer 2</a:t>
                    </a:r>
                    <a:endParaRPr sz="1100"/>
                  </a:p>
                </p:txBody>
              </p:sp>
              <p:pic>
                <p:nvPicPr>
                  <p:cNvPr id="291" name="Google Shape;269;p14">
                    <a:extLst>
                      <a:ext uri="{FF2B5EF4-FFF2-40B4-BE49-F238E27FC236}">
                        <a16:creationId xmlns:a16="http://schemas.microsoft.com/office/drawing/2014/main" id="{B559D533-4A01-422D-B648-C979598167AA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0">
                    <a:alphaModFix/>
                  </a:blip>
                  <a:srcRect l="50186" t="22241" r="48063" b="67199"/>
                  <a:stretch/>
                </p:blipFill>
                <p:spPr>
                  <a:xfrm>
                    <a:off x="8445651" y="3324027"/>
                    <a:ext cx="392813" cy="3802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92" name="Google Shape;270;p14">
                    <a:extLst>
                      <a:ext uri="{FF2B5EF4-FFF2-40B4-BE49-F238E27FC236}">
                        <a16:creationId xmlns:a16="http://schemas.microsoft.com/office/drawing/2014/main" id="{91255C5C-3D45-4F3E-BE1E-92168F40956C}"/>
                      </a:ext>
                    </a:extLst>
                  </p:cNvPr>
                  <p:cNvSpPr/>
                  <p:nvPr/>
                </p:nvSpPr>
                <p:spPr>
                  <a:xfrm>
                    <a:off x="8435246" y="3327706"/>
                    <a:ext cx="393300" cy="376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86" name="Google Shape;271;p14">
                  <a:extLst>
                    <a:ext uri="{FF2B5EF4-FFF2-40B4-BE49-F238E27FC236}">
                      <a16:creationId xmlns:a16="http://schemas.microsoft.com/office/drawing/2014/main" id="{0818FA90-081E-449B-8053-EB3CFCAF5621}"/>
                    </a:ext>
                  </a:extLst>
                </p:cNvPr>
                <p:cNvGrpSpPr/>
                <p:nvPr/>
              </p:nvGrpSpPr>
              <p:grpSpPr>
                <a:xfrm>
                  <a:off x="7820099" y="4925263"/>
                  <a:ext cx="884400" cy="658393"/>
                  <a:chOff x="7820099" y="4925263"/>
                  <a:chExt cx="884400" cy="658393"/>
                </a:xfrm>
              </p:grpSpPr>
              <p:sp>
                <p:nvSpPr>
                  <p:cNvPr id="287" name="Google Shape;272;p14">
                    <a:extLst>
                      <a:ext uri="{FF2B5EF4-FFF2-40B4-BE49-F238E27FC236}">
                        <a16:creationId xmlns:a16="http://schemas.microsoft.com/office/drawing/2014/main" id="{7D97810F-9626-4433-9AD1-7111AAA9B56D}"/>
                      </a:ext>
                    </a:extLst>
                  </p:cNvPr>
                  <p:cNvSpPr txBox="1"/>
                  <p:nvPr/>
                </p:nvSpPr>
                <p:spPr>
                  <a:xfrm>
                    <a:off x="7820099" y="5286056"/>
                    <a:ext cx="884400" cy="297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" sz="500">
                        <a:solidFill>
                          <a:srgbClr val="7030A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RDMs DNN</a:t>
                    </a:r>
                    <a:endParaRPr sz="1100"/>
                  </a:p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" sz="500">
                        <a:solidFill>
                          <a:srgbClr val="7030A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Layer 1</a:t>
                    </a:r>
                    <a:endParaRPr sz="1100"/>
                  </a:p>
                </p:txBody>
              </p:sp>
              <p:pic>
                <p:nvPicPr>
                  <p:cNvPr id="288" name="Google Shape;273;p14">
                    <a:extLst>
                      <a:ext uri="{FF2B5EF4-FFF2-40B4-BE49-F238E27FC236}">
                        <a16:creationId xmlns:a16="http://schemas.microsoft.com/office/drawing/2014/main" id="{3E7A6563-D935-4F9D-B5D5-3B972CEBBE1E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0">
                    <a:alphaModFix/>
                  </a:blip>
                  <a:srcRect l="13504" t="22832" r="84449" b="65888"/>
                  <a:stretch/>
                </p:blipFill>
                <p:spPr>
                  <a:xfrm>
                    <a:off x="8070137" y="4943066"/>
                    <a:ext cx="400269" cy="3541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89" name="Google Shape;274;p14">
                    <a:extLst>
                      <a:ext uri="{FF2B5EF4-FFF2-40B4-BE49-F238E27FC236}">
                        <a16:creationId xmlns:a16="http://schemas.microsoft.com/office/drawing/2014/main" id="{F9CF9D65-E04B-4D9C-861E-E3ED4A19009F}"/>
                      </a:ext>
                    </a:extLst>
                  </p:cNvPr>
                  <p:cNvSpPr/>
                  <p:nvPr/>
                </p:nvSpPr>
                <p:spPr>
                  <a:xfrm>
                    <a:off x="8065859" y="4925263"/>
                    <a:ext cx="393300" cy="376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41" name="Google Shape;254;p14">
                <a:extLst>
                  <a:ext uri="{FF2B5EF4-FFF2-40B4-BE49-F238E27FC236}">
                    <a16:creationId xmlns:a16="http://schemas.microsoft.com/office/drawing/2014/main" id="{1B5AC3AD-9F3E-41F0-9CFC-4CBA693FAD4A}"/>
                  </a:ext>
                </a:extLst>
              </p:cNvPr>
              <p:cNvSpPr/>
              <p:nvPr/>
            </p:nvSpPr>
            <p:spPr>
              <a:xfrm>
                <a:off x="7692166" y="3699902"/>
                <a:ext cx="294900" cy="282300"/>
              </a:xfrm>
              <a:prstGeom prst="rect">
                <a:avLst/>
              </a:prstGeom>
              <a:noFill/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7724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2">
            <a:extLst>
              <a:ext uri="{FF2B5EF4-FFF2-40B4-BE49-F238E27FC236}">
                <a16:creationId xmlns:a16="http://schemas.microsoft.com/office/drawing/2014/main" id="{23967F2F-8771-43FA-B8BA-31533B08CAEC}"/>
              </a:ext>
            </a:extLst>
          </p:cNvPr>
          <p:cNvSpPr/>
          <p:nvPr/>
        </p:nvSpPr>
        <p:spPr>
          <a:xfrm>
            <a:off x="-722021" y="-767851"/>
            <a:ext cx="3189450" cy="310795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rgbClr val="E4E4E4"/>
            </a:solidFill>
          </a:ln>
          <a:effectLst>
            <a:outerShdw blurRad="317500" sx="103000" sy="103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14B02A1-6ECD-4F52-9F49-DF3FA163D1EC}"/>
              </a:ext>
            </a:extLst>
          </p:cNvPr>
          <p:cNvSpPr/>
          <p:nvPr/>
        </p:nvSpPr>
        <p:spPr>
          <a:xfrm>
            <a:off x="39855" y="3468785"/>
            <a:ext cx="228600" cy="33892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8100000" sx="101000" sy="101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BAF65D-A84C-403C-893C-4AB006CE31EA}"/>
              </a:ext>
            </a:extLst>
          </p:cNvPr>
          <p:cNvSpPr txBox="1"/>
          <p:nvPr/>
        </p:nvSpPr>
        <p:spPr>
          <a:xfrm>
            <a:off x="39855" y="2435675"/>
            <a:ext cx="385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altLang="zh-CN" sz="4000" dirty="0">
                <a:solidFill>
                  <a:srgbClr val="520575"/>
                </a:solidFill>
                <a:ea typeface="字魂36号-正文宋楷" panose="00000500000000000000" pitchFamily="2" charset="-122"/>
              </a:rPr>
              <a:t>AlexNet</a:t>
            </a:r>
            <a:endParaRPr lang="zh-CN" altLang="en-US" sz="4000" dirty="0">
              <a:solidFill>
                <a:srgbClr val="520575"/>
              </a:solidFill>
              <a:ea typeface="字魂36号-正文宋楷" panose="00000500000000000000" pitchFamily="2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92D495-E7D8-44CC-BE07-6D86D474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668" y="2332652"/>
            <a:ext cx="9647577" cy="3389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78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14B02A1-6ECD-4F52-9F49-DF3FA163D1EC}"/>
              </a:ext>
            </a:extLst>
          </p:cNvPr>
          <p:cNvSpPr/>
          <p:nvPr/>
        </p:nvSpPr>
        <p:spPr>
          <a:xfrm>
            <a:off x="11963400" y="1882803"/>
            <a:ext cx="228600" cy="33892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8100000" sx="101000" sy="101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F2248A6-1B06-4EE6-91AB-91D09D963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395" y="1192776"/>
            <a:ext cx="5303519" cy="5303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5">
            <a:extLst>
              <a:ext uri="{FF2B5EF4-FFF2-40B4-BE49-F238E27FC236}">
                <a16:creationId xmlns:a16="http://schemas.microsoft.com/office/drawing/2014/main" id="{69F50A60-48E8-45DA-AAF1-024A26B03220}"/>
              </a:ext>
            </a:extLst>
          </p:cNvPr>
          <p:cNvSpPr txBox="1"/>
          <p:nvPr/>
        </p:nvSpPr>
        <p:spPr>
          <a:xfrm>
            <a:off x="39855" y="2435675"/>
            <a:ext cx="385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altLang="zh-CN" sz="4000" dirty="0">
                <a:solidFill>
                  <a:srgbClr val="008000"/>
                </a:solidFill>
                <a:ea typeface="字魂36号-正文宋楷" panose="00000500000000000000" pitchFamily="2" charset="-122"/>
              </a:rPr>
              <a:t>ResNets</a:t>
            </a:r>
            <a:endParaRPr lang="zh-CN" altLang="en-US" sz="4000" dirty="0">
              <a:solidFill>
                <a:srgbClr val="008000"/>
              </a:solidFill>
              <a:ea typeface="字魂36号-正文宋楷" panose="00000500000000000000" pitchFamily="2" charset="-122"/>
            </a:endParaRPr>
          </a:p>
        </p:txBody>
      </p:sp>
      <p:sp>
        <p:nvSpPr>
          <p:cNvPr id="16" name="文本框 6">
            <a:extLst>
              <a:ext uri="{FF2B5EF4-FFF2-40B4-BE49-F238E27FC236}">
                <a16:creationId xmlns:a16="http://schemas.microsoft.com/office/drawing/2014/main" id="{6F0552E8-F26F-4E0A-968F-CADA84AC9E51}"/>
              </a:ext>
            </a:extLst>
          </p:cNvPr>
          <p:cNvSpPr txBox="1"/>
          <p:nvPr/>
        </p:nvSpPr>
        <p:spPr>
          <a:xfrm>
            <a:off x="172086" y="2909953"/>
            <a:ext cx="3593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8000"/>
                </a:solidFill>
                <a:ea typeface="字魂36号-正文宋楷" panose="00000500000000000000" pitchFamily="2" charset="-122"/>
              </a:rPr>
              <a:t>Residual Neuron Networks</a:t>
            </a:r>
            <a:endParaRPr lang="zh-CN" altLang="en-US" sz="2400" dirty="0">
              <a:solidFill>
                <a:srgbClr val="008000"/>
              </a:solidFill>
              <a:ea typeface="字魂36号-正文宋楷" panose="00000500000000000000" pitchFamily="2" charset="-122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48AA27A-1039-4675-A523-50B846FB5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6" y="3617839"/>
            <a:ext cx="6426225" cy="286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椭圆 2">
            <a:extLst>
              <a:ext uri="{FF2B5EF4-FFF2-40B4-BE49-F238E27FC236}">
                <a16:creationId xmlns:a16="http://schemas.microsoft.com/office/drawing/2014/main" id="{1028F0EE-F5A3-4DEF-A90B-C7106DB279B7}"/>
              </a:ext>
            </a:extLst>
          </p:cNvPr>
          <p:cNvSpPr/>
          <p:nvPr/>
        </p:nvSpPr>
        <p:spPr>
          <a:xfrm>
            <a:off x="-722021" y="-767851"/>
            <a:ext cx="3189450" cy="310795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rgbClr val="E4E4E4"/>
            </a:solidFill>
          </a:ln>
          <a:effectLst>
            <a:outerShdw blurRad="317500" sx="103000" sy="103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E662700-DD97-44BE-A27A-C4F0A5B56149}"/>
              </a:ext>
            </a:extLst>
          </p:cNvPr>
          <p:cNvSpPr txBox="1"/>
          <p:nvPr/>
        </p:nvSpPr>
        <p:spPr>
          <a:xfrm>
            <a:off x="5204951" y="6496295"/>
            <a:ext cx="6872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s-GT" sz="1400" b="1" dirty="0">
                <a:solidFill>
                  <a:schemeClr val="bg2">
                    <a:lumMod val="50000"/>
                  </a:schemeClr>
                </a:solidFill>
              </a:rPr>
              <a:t>He, K. </a:t>
            </a:r>
            <a:r>
              <a:rPr lang="es-GT" sz="1400" b="1" i="1" dirty="0">
                <a:solidFill>
                  <a:schemeClr val="bg2">
                    <a:lumMod val="50000"/>
                  </a:schemeClr>
                </a:solidFill>
              </a:rPr>
              <a:t>et al. </a:t>
            </a:r>
            <a:r>
              <a:rPr lang="es-GT" sz="1400" b="1" dirty="0">
                <a:solidFill>
                  <a:schemeClr val="bg2">
                    <a:lumMod val="50000"/>
                  </a:schemeClr>
                </a:solidFill>
              </a:rPr>
              <a:t>2015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164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14B02A1-6ECD-4F52-9F49-DF3FA163D1EC}"/>
              </a:ext>
            </a:extLst>
          </p:cNvPr>
          <p:cNvSpPr/>
          <p:nvPr/>
        </p:nvSpPr>
        <p:spPr>
          <a:xfrm>
            <a:off x="11963400" y="1882803"/>
            <a:ext cx="228600" cy="33892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8100000" sx="101000" sy="101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5">
            <a:extLst>
              <a:ext uri="{FF2B5EF4-FFF2-40B4-BE49-F238E27FC236}">
                <a16:creationId xmlns:a16="http://schemas.microsoft.com/office/drawing/2014/main" id="{6F2C7026-8788-42F0-9B74-3FECC987DE5C}"/>
              </a:ext>
            </a:extLst>
          </p:cNvPr>
          <p:cNvSpPr txBox="1"/>
          <p:nvPr/>
        </p:nvSpPr>
        <p:spPr>
          <a:xfrm>
            <a:off x="39855" y="2435675"/>
            <a:ext cx="385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altLang="zh-CN" sz="4000" dirty="0">
                <a:solidFill>
                  <a:srgbClr val="FF8E00"/>
                </a:solidFill>
                <a:ea typeface="字魂36号-正文宋楷" panose="00000500000000000000" pitchFamily="2" charset="-122"/>
              </a:rPr>
              <a:t>MoCo</a:t>
            </a:r>
            <a:endParaRPr lang="zh-CN" altLang="en-US" sz="4000" dirty="0">
              <a:solidFill>
                <a:srgbClr val="FF8E00"/>
              </a:solidFill>
              <a:ea typeface="字魂36号-正文宋楷" panose="00000500000000000000" pitchFamily="2" charset="-122"/>
            </a:endParaRP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2DD365E2-82C0-4500-B4E2-746B60BB232A}"/>
              </a:ext>
            </a:extLst>
          </p:cNvPr>
          <p:cNvSpPr txBox="1"/>
          <p:nvPr/>
        </p:nvSpPr>
        <p:spPr>
          <a:xfrm>
            <a:off x="301331" y="2967335"/>
            <a:ext cx="2801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8E00"/>
                </a:solidFill>
                <a:ea typeface="字魂36号-正文宋楷" panose="00000500000000000000" pitchFamily="2" charset="-122"/>
              </a:rPr>
              <a:t>Momentum Contrast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077BBC-3D22-449D-BD46-A548E8CD1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560" y="1263530"/>
            <a:ext cx="5926316" cy="4901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5FCBE21-6CEB-4262-BAC1-FA9D9A0477BA}"/>
              </a:ext>
            </a:extLst>
          </p:cNvPr>
          <p:cNvSpPr/>
          <p:nvPr/>
        </p:nvSpPr>
        <p:spPr>
          <a:xfrm>
            <a:off x="3693541" y="3871616"/>
            <a:ext cx="6083020" cy="102838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>
              <a:ln>
                <a:solidFill>
                  <a:srgbClr val="C00000"/>
                </a:solidFill>
              </a:ln>
            </a:endParaRP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7753D38-A26B-4059-8A63-37955C416FE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776561" y="4385811"/>
            <a:ext cx="48733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6">
            <a:extLst>
              <a:ext uri="{FF2B5EF4-FFF2-40B4-BE49-F238E27FC236}">
                <a16:creationId xmlns:a16="http://schemas.microsoft.com/office/drawing/2014/main" id="{020BE7FD-C7AE-4AC6-91AC-7DE04EAD1B68}"/>
              </a:ext>
            </a:extLst>
          </p:cNvPr>
          <p:cNvSpPr txBox="1"/>
          <p:nvPr/>
        </p:nvSpPr>
        <p:spPr>
          <a:xfrm>
            <a:off x="10205160" y="3945272"/>
            <a:ext cx="1469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ea typeface="字魂36号-正文宋楷" panose="00000500000000000000" pitchFamily="2" charset="-122"/>
              </a:rPr>
              <a:t>Based on </a:t>
            </a:r>
          </a:p>
          <a:p>
            <a:pPr algn="ctr"/>
            <a:r>
              <a:rPr lang="en-US" altLang="zh-CN" sz="2400" dirty="0">
                <a:solidFill>
                  <a:srgbClr val="008000"/>
                </a:solidFill>
                <a:ea typeface="字魂36号-正文宋楷" panose="00000500000000000000" pitchFamily="2" charset="-122"/>
              </a:rPr>
              <a:t>ResNet-50</a:t>
            </a:r>
            <a:endParaRPr lang="zh-CN" altLang="en-US" sz="2400" dirty="0">
              <a:solidFill>
                <a:srgbClr val="008000"/>
              </a:solidFill>
              <a:ea typeface="字魂36号-正文宋楷" panose="00000500000000000000" pitchFamily="2" charset="-122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3C86A6C-AA1A-49F6-9B73-1678619BF2ED}"/>
              </a:ext>
            </a:extLst>
          </p:cNvPr>
          <p:cNvSpPr txBox="1"/>
          <p:nvPr/>
        </p:nvSpPr>
        <p:spPr>
          <a:xfrm>
            <a:off x="2448246" y="6190975"/>
            <a:ext cx="6872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s-GT" sz="1400" b="1" dirty="0">
                <a:solidFill>
                  <a:schemeClr val="bg2">
                    <a:lumMod val="50000"/>
                  </a:schemeClr>
                </a:solidFill>
              </a:rPr>
              <a:t>He, K. </a:t>
            </a:r>
            <a:r>
              <a:rPr lang="es-GT" sz="1400" b="1" i="1" dirty="0">
                <a:solidFill>
                  <a:schemeClr val="bg2">
                    <a:lumMod val="50000"/>
                  </a:schemeClr>
                </a:solidFill>
              </a:rPr>
              <a:t>et al. </a:t>
            </a:r>
            <a:r>
              <a:rPr lang="es-GT" sz="1400" b="1" dirty="0">
                <a:solidFill>
                  <a:schemeClr val="bg2">
                    <a:lumMod val="50000"/>
                  </a:schemeClr>
                </a:solidFill>
              </a:rPr>
              <a:t>2020</a:t>
            </a:r>
          </a:p>
        </p:txBody>
      </p:sp>
      <p:sp>
        <p:nvSpPr>
          <p:cNvPr id="22" name="椭圆 2">
            <a:extLst>
              <a:ext uri="{FF2B5EF4-FFF2-40B4-BE49-F238E27FC236}">
                <a16:creationId xmlns:a16="http://schemas.microsoft.com/office/drawing/2014/main" id="{C4DCFC4B-739E-4E0B-B47A-2B8A42DBD7B0}"/>
              </a:ext>
            </a:extLst>
          </p:cNvPr>
          <p:cNvSpPr/>
          <p:nvPr/>
        </p:nvSpPr>
        <p:spPr>
          <a:xfrm>
            <a:off x="-722021" y="-767851"/>
            <a:ext cx="3189450" cy="310795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rgbClr val="E4E4E4"/>
            </a:solidFill>
          </a:ln>
          <a:effectLst>
            <a:outerShdw blurRad="317500" sx="103000" sy="103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035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8">
            <a:extLst>
              <a:ext uri="{FF2B5EF4-FFF2-40B4-BE49-F238E27FC236}">
                <a16:creationId xmlns:a16="http://schemas.microsoft.com/office/drawing/2014/main" id="{62E9691E-F244-40A0-9B15-4573396543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720" t="11776" r="14979" b="16892"/>
          <a:stretch/>
        </p:blipFill>
        <p:spPr>
          <a:xfrm>
            <a:off x="810545" y="1204069"/>
            <a:ext cx="7884000" cy="1121385"/>
          </a:xfrm>
          <a:prstGeom prst="rect">
            <a:avLst/>
          </a:prstGeom>
        </p:spPr>
      </p:pic>
      <p:pic>
        <p:nvPicPr>
          <p:cNvPr id="21" name="Graphic 10">
            <a:extLst>
              <a:ext uri="{FF2B5EF4-FFF2-40B4-BE49-F238E27FC236}">
                <a16:creationId xmlns:a16="http://schemas.microsoft.com/office/drawing/2014/main" id="{10FBBC60-31D4-47AE-9B59-F392D2D428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835" t="13866" r="15366" b="16893"/>
          <a:stretch/>
        </p:blipFill>
        <p:spPr>
          <a:xfrm>
            <a:off x="820485" y="2362404"/>
            <a:ext cx="7846140" cy="1090664"/>
          </a:xfrm>
          <a:prstGeom prst="rect">
            <a:avLst/>
          </a:prstGeom>
        </p:spPr>
      </p:pic>
      <p:pic>
        <p:nvPicPr>
          <p:cNvPr id="22" name="Graphic 14">
            <a:extLst>
              <a:ext uri="{FF2B5EF4-FFF2-40B4-BE49-F238E27FC236}">
                <a16:creationId xmlns:a16="http://schemas.microsoft.com/office/drawing/2014/main" id="{C10164E2-3E88-4913-9C00-7A512D90FC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0944" t="12980" r="15254" b="17210"/>
          <a:stretch/>
        </p:blipFill>
        <p:spPr>
          <a:xfrm>
            <a:off x="833736" y="3478120"/>
            <a:ext cx="7846140" cy="1099619"/>
          </a:xfrm>
          <a:prstGeom prst="rect">
            <a:avLst/>
          </a:prstGeom>
        </p:spPr>
      </p:pic>
      <p:pic>
        <p:nvPicPr>
          <p:cNvPr id="23" name="Graphic 16">
            <a:extLst>
              <a:ext uri="{FF2B5EF4-FFF2-40B4-BE49-F238E27FC236}">
                <a16:creationId xmlns:a16="http://schemas.microsoft.com/office/drawing/2014/main" id="{F7C48428-466F-4483-8280-B9FCCA97E3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567" t="14663" r="15133" b="17458"/>
          <a:stretch/>
        </p:blipFill>
        <p:spPr>
          <a:xfrm>
            <a:off x="798645" y="4630292"/>
            <a:ext cx="7887857" cy="1067641"/>
          </a:xfrm>
          <a:prstGeom prst="rect">
            <a:avLst/>
          </a:prstGeom>
        </p:spPr>
      </p:pic>
      <p:pic>
        <p:nvPicPr>
          <p:cNvPr id="24" name="Graphic 12">
            <a:extLst>
              <a:ext uri="{FF2B5EF4-FFF2-40B4-BE49-F238E27FC236}">
                <a16:creationId xmlns:a16="http://schemas.microsoft.com/office/drawing/2014/main" id="{E4DE6AC8-68AC-4391-87F8-7BC69CD6529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0980" t="14023" r="15431" b="17694"/>
          <a:stretch/>
        </p:blipFill>
        <p:spPr>
          <a:xfrm>
            <a:off x="847120" y="5757246"/>
            <a:ext cx="7812000" cy="1043967"/>
          </a:xfrm>
          <a:prstGeom prst="rect">
            <a:avLst/>
          </a:prstGeom>
        </p:spPr>
      </p:pic>
      <p:pic>
        <p:nvPicPr>
          <p:cNvPr id="25" name="Graphic 11">
            <a:extLst>
              <a:ext uri="{FF2B5EF4-FFF2-40B4-BE49-F238E27FC236}">
                <a16:creationId xmlns:a16="http://schemas.microsoft.com/office/drawing/2014/main" id="{E7EEDD23-0FB3-43AD-9955-8B44F5E34D7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287" t="13922" r="13538" b="17675"/>
          <a:stretch/>
        </p:blipFill>
        <p:spPr>
          <a:xfrm>
            <a:off x="823797" y="16727"/>
            <a:ext cx="10549879" cy="1160592"/>
          </a:xfrm>
          <a:prstGeom prst="rect">
            <a:avLst/>
          </a:prstGeom>
        </p:spPr>
      </p:pic>
      <p:sp>
        <p:nvSpPr>
          <p:cNvPr id="26" name="TextBox 18">
            <a:extLst>
              <a:ext uri="{FF2B5EF4-FFF2-40B4-BE49-F238E27FC236}">
                <a16:creationId xmlns:a16="http://schemas.microsoft.com/office/drawing/2014/main" id="{39686F73-1E8B-4872-8245-058BFEAD251A}"/>
              </a:ext>
            </a:extLst>
          </p:cNvPr>
          <p:cNvSpPr txBox="1"/>
          <p:nvPr/>
        </p:nvSpPr>
        <p:spPr>
          <a:xfrm rot="16200000">
            <a:off x="-105158" y="1597570"/>
            <a:ext cx="144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8000"/>
                </a:solidFill>
                <a:ea typeface="字魂36号-正文宋楷" panose="00000500000000000000" pitchFamily="2" charset="-122"/>
              </a:rPr>
              <a:t>Resnet-18</a:t>
            </a:r>
            <a:endParaRPr lang="en-US" sz="1600" b="1" dirty="0">
              <a:solidFill>
                <a:srgbClr val="008000"/>
              </a:solidFill>
            </a:endParaRP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9E27D8B3-C21F-42EF-948E-1F47EFFA93A8}"/>
              </a:ext>
            </a:extLst>
          </p:cNvPr>
          <p:cNvSpPr txBox="1"/>
          <p:nvPr/>
        </p:nvSpPr>
        <p:spPr>
          <a:xfrm rot="16200000">
            <a:off x="-108430" y="2738459"/>
            <a:ext cx="144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8000"/>
                </a:solidFill>
                <a:ea typeface="字魂36号-正文宋楷" panose="00000500000000000000" pitchFamily="2" charset="-122"/>
              </a:rPr>
              <a:t>Resnet-50</a:t>
            </a:r>
            <a:endParaRPr lang="en-US" sz="1600" b="1" dirty="0">
              <a:solidFill>
                <a:srgbClr val="008000"/>
              </a:solidFill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8AC2DC0E-BA60-42C9-AA48-C914158156ED}"/>
              </a:ext>
            </a:extLst>
          </p:cNvPr>
          <p:cNvSpPr txBox="1"/>
          <p:nvPr/>
        </p:nvSpPr>
        <p:spPr>
          <a:xfrm rot="16200000">
            <a:off x="-103535" y="3858652"/>
            <a:ext cx="144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8000"/>
                </a:solidFill>
                <a:ea typeface="字魂36号-正文宋楷" panose="00000500000000000000" pitchFamily="2" charset="-122"/>
              </a:rPr>
              <a:t>Resnet-101</a:t>
            </a:r>
            <a:endParaRPr lang="en-US" sz="1600" b="1" dirty="0">
              <a:solidFill>
                <a:srgbClr val="008000"/>
              </a:solidFill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9A888FE1-EE09-4608-82B4-18DACEF817FE}"/>
              </a:ext>
            </a:extLst>
          </p:cNvPr>
          <p:cNvSpPr txBox="1"/>
          <p:nvPr/>
        </p:nvSpPr>
        <p:spPr>
          <a:xfrm rot="16200000">
            <a:off x="-104482" y="4994835"/>
            <a:ext cx="144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8000"/>
                </a:solidFill>
                <a:ea typeface="字魂36号-正文宋楷" panose="00000500000000000000" pitchFamily="2" charset="-122"/>
              </a:rPr>
              <a:t>Resnet-152</a:t>
            </a:r>
            <a:endParaRPr lang="en-US" sz="1600" b="1" dirty="0">
              <a:solidFill>
                <a:srgbClr val="008000"/>
              </a:solidFill>
            </a:endParaRPr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4B5AB6DA-CB2B-4C77-BB7A-BBD66EA4BAC7}"/>
              </a:ext>
            </a:extLst>
          </p:cNvPr>
          <p:cNvSpPr txBox="1"/>
          <p:nvPr/>
        </p:nvSpPr>
        <p:spPr>
          <a:xfrm rot="16200000">
            <a:off x="-108431" y="6142582"/>
            <a:ext cx="144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 err="1">
                <a:solidFill>
                  <a:srgbClr val="FF8E00"/>
                </a:solidFill>
                <a:ea typeface="字魂36号-正文宋楷" panose="00000500000000000000" pitchFamily="2" charset="-122"/>
              </a:rPr>
              <a:t>MoCo</a:t>
            </a:r>
            <a:endParaRPr lang="en-US" sz="1600" b="1" dirty="0">
              <a:solidFill>
                <a:srgbClr val="FF8E00"/>
              </a:solidFill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F1D7267D-EA2C-4F61-A387-F8E361D31AF0}"/>
              </a:ext>
            </a:extLst>
          </p:cNvPr>
          <p:cNvSpPr txBox="1"/>
          <p:nvPr/>
        </p:nvSpPr>
        <p:spPr>
          <a:xfrm rot="16200000">
            <a:off x="-108430" y="441394"/>
            <a:ext cx="144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520575"/>
                </a:solidFill>
                <a:ea typeface="字魂36号-正文宋楷" panose="00000500000000000000" pitchFamily="2" charset="-122"/>
              </a:rPr>
              <a:t>AlexNet</a:t>
            </a:r>
            <a:endParaRPr lang="en-US" sz="1600" b="1" dirty="0">
              <a:solidFill>
                <a:srgbClr val="520575"/>
              </a:solidFill>
            </a:endParaRP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D3EBA7F0-7A21-407B-A367-E2EE9D6B8993}"/>
              </a:ext>
            </a:extLst>
          </p:cNvPr>
          <p:cNvGrpSpPr/>
          <p:nvPr/>
        </p:nvGrpSpPr>
        <p:grpSpPr>
          <a:xfrm>
            <a:off x="9985675" y="2007352"/>
            <a:ext cx="2003747" cy="4041153"/>
            <a:chOff x="8753591" y="1384620"/>
            <a:chExt cx="2003747" cy="4041153"/>
          </a:xfrm>
        </p:grpSpPr>
        <p:pic>
          <p:nvPicPr>
            <p:cNvPr id="33" name="Graphic 30">
              <a:extLst>
                <a:ext uri="{FF2B5EF4-FFF2-40B4-BE49-F238E27FC236}">
                  <a16:creationId xmlns:a16="http://schemas.microsoft.com/office/drawing/2014/main" id="{D658FEA7-5D62-4B49-9670-D9FF296770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44766" t="13996" r="22626" b="9556"/>
            <a:stretch/>
          </p:blipFill>
          <p:spPr>
            <a:xfrm>
              <a:off x="8918993" y="3495372"/>
              <a:ext cx="1838345" cy="1930401"/>
            </a:xfrm>
            <a:prstGeom prst="rect">
              <a:avLst/>
            </a:prstGeom>
          </p:spPr>
        </p:pic>
        <p:pic>
          <p:nvPicPr>
            <p:cNvPr id="34" name="Graphic 6">
              <a:extLst>
                <a:ext uri="{FF2B5EF4-FFF2-40B4-BE49-F238E27FC236}">
                  <a16:creationId xmlns:a16="http://schemas.microsoft.com/office/drawing/2014/main" id="{A86CAE48-80E5-4878-B9E2-A03D4EA16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8417" t="7027" r="56040" b="16525"/>
            <a:stretch/>
          </p:blipFill>
          <p:spPr>
            <a:xfrm>
              <a:off x="8753591" y="1384620"/>
              <a:ext cx="2003747" cy="1930401"/>
            </a:xfrm>
            <a:prstGeom prst="rect">
              <a:avLst/>
            </a:prstGeom>
          </p:spPr>
        </p:pic>
      </p:grpSp>
      <p:pic>
        <p:nvPicPr>
          <p:cNvPr id="35" name="Graphic 31">
            <a:extLst>
              <a:ext uri="{FF2B5EF4-FFF2-40B4-BE49-F238E27FC236}">
                <a16:creationId xmlns:a16="http://schemas.microsoft.com/office/drawing/2014/main" id="{7190C892-6926-4C90-B8CD-06BAA010F5C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77474" t="6124" r="7296" b="9654"/>
          <a:stretch/>
        </p:blipFill>
        <p:spPr>
          <a:xfrm>
            <a:off x="9093840" y="2598459"/>
            <a:ext cx="1111641" cy="2753436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2A8283B8-DE05-40CE-A791-863B79C95E8A}"/>
              </a:ext>
            </a:extLst>
          </p:cNvPr>
          <p:cNvCxnSpPr>
            <a:cxnSpLocks/>
          </p:cNvCxnSpPr>
          <p:nvPr/>
        </p:nvCxnSpPr>
        <p:spPr>
          <a:xfrm>
            <a:off x="442292" y="1215679"/>
            <a:ext cx="10850121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A103C0FF-1DCF-43F9-AF5D-96648BBA1E61}"/>
              </a:ext>
            </a:extLst>
          </p:cNvPr>
          <p:cNvCxnSpPr>
            <a:cxnSpLocks/>
          </p:cNvCxnSpPr>
          <p:nvPr/>
        </p:nvCxnSpPr>
        <p:spPr>
          <a:xfrm>
            <a:off x="442292" y="5730405"/>
            <a:ext cx="8224333" cy="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21">
            <a:extLst>
              <a:ext uri="{FF2B5EF4-FFF2-40B4-BE49-F238E27FC236}">
                <a16:creationId xmlns:a16="http://schemas.microsoft.com/office/drawing/2014/main" id="{D7D468CD-0440-4398-B487-C56FED014C8D}"/>
              </a:ext>
            </a:extLst>
          </p:cNvPr>
          <p:cNvSpPr txBox="1"/>
          <p:nvPr/>
        </p:nvSpPr>
        <p:spPr>
          <a:xfrm rot="16200000">
            <a:off x="-1650103" y="3167390"/>
            <a:ext cx="3725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2">
                    <a:lumMod val="25000"/>
                  </a:schemeClr>
                </a:solidFill>
                <a:ea typeface="字魂36号-正文宋楷" panose="00000500000000000000" pitchFamily="2" charset="-122"/>
              </a:rPr>
              <a:t>Deep Neural Networks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66AED3C6-3410-4D14-B282-554D735AF655}"/>
              </a:ext>
            </a:extLst>
          </p:cNvPr>
          <p:cNvSpPr txBox="1"/>
          <p:nvPr/>
        </p:nvSpPr>
        <p:spPr>
          <a:xfrm rot="16200000">
            <a:off x="7098397" y="3713567"/>
            <a:ext cx="3725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Brain regions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0E3E4445-8BFD-43AC-B935-502511B2401F}"/>
              </a:ext>
            </a:extLst>
          </p:cNvPr>
          <p:cNvSpPr txBox="1"/>
          <p:nvPr/>
        </p:nvSpPr>
        <p:spPr>
          <a:xfrm>
            <a:off x="11253501" y="2247952"/>
            <a:ext cx="62842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rgbClr val="E5261A"/>
                </a:solidFill>
                <a:ea typeface="字魂36号-正文宋楷" panose="00000500000000000000" pitchFamily="2" charset="-122"/>
              </a:rPr>
              <a:t>EVC</a:t>
            </a:r>
            <a:endParaRPr lang="es-GT" dirty="0">
              <a:solidFill>
                <a:srgbClr val="E5261A"/>
              </a:solidFill>
            </a:endParaRPr>
          </a:p>
        </p:txBody>
      </p:sp>
      <p:sp>
        <p:nvSpPr>
          <p:cNvPr id="32" name="CuadroTexto 48">
            <a:extLst>
              <a:ext uri="{FF2B5EF4-FFF2-40B4-BE49-F238E27FC236}">
                <a16:creationId xmlns:a16="http://schemas.microsoft.com/office/drawing/2014/main" id="{52FDE64A-E64F-1246-AADB-3F6E5DC55BB8}"/>
              </a:ext>
            </a:extLst>
          </p:cNvPr>
          <p:cNvSpPr txBox="1"/>
          <p:nvPr/>
        </p:nvSpPr>
        <p:spPr>
          <a:xfrm>
            <a:off x="11253501" y="4198064"/>
            <a:ext cx="62842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rgbClr val="377EB8"/>
                </a:solidFill>
                <a:ea typeface="字魂36号-正文宋楷" panose="00000500000000000000" pitchFamily="2" charset="-122"/>
              </a:rPr>
              <a:t>IT</a:t>
            </a:r>
            <a:endParaRPr lang="es-GT" dirty="0">
              <a:solidFill>
                <a:srgbClr val="377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9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20BF3CB-A727-4945-83ED-9215B0986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194" y="846182"/>
            <a:ext cx="8702456" cy="5329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文本框 5">
            <a:extLst>
              <a:ext uri="{FF2B5EF4-FFF2-40B4-BE49-F238E27FC236}">
                <a16:creationId xmlns:a16="http://schemas.microsoft.com/office/drawing/2014/main" id="{07B71D67-386D-474A-A623-5EFA5C591322}"/>
              </a:ext>
            </a:extLst>
          </p:cNvPr>
          <p:cNvSpPr txBox="1"/>
          <p:nvPr/>
        </p:nvSpPr>
        <p:spPr>
          <a:xfrm>
            <a:off x="3038929" y="790010"/>
            <a:ext cx="9870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altLang="zh-CN" sz="4000" dirty="0">
                <a:solidFill>
                  <a:schemeClr val="bg2">
                    <a:lumMod val="25000"/>
                  </a:schemeClr>
                </a:solidFill>
                <a:ea typeface="字魂36号-正文宋楷" panose="00000500000000000000" pitchFamily="2" charset="-122"/>
              </a:rPr>
              <a:t>Total variance explained per DNN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ea typeface="字魂36号-正文宋楷" panose="00000500000000000000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64D6D-9BE9-E44E-A6B6-526D556A15E9}"/>
              </a:ext>
            </a:extLst>
          </p:cNvPr>
          <p:cNvSpPr/>
          <p:nvPr/>
        </p:nvSpPr>
        <p:spPr>
          <a:xfrm>
            <a:off x="9512145" y="1753845"/>
            <a:ext cx="875224" cy="79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96C5A37-E8AA-A649-8E19-DC828F184D53}"/>
              </a:ext>
            </a:extLst>
          </p:cNvPr>
          <p:cNvSpPr/>
          <p:nvPr/>
        </p:nvSpPr>
        <p:spPr>
          <a:xfrm>
            <a:off x="9469742" y="2333350"/>
            <a:ext cx="875224" cy="79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6ED568C-63FB-4E4A-B6D2-C994C24A8278}"/>
              </a:ext>
            </a:extLst>
          </p:cNvPr>
          <p:cNvSpPr/>
          <p:nvPr/>
        </p:nvSpPr>
        <p:spPr>
          <a:xfrm flipH="1">
            <a:off x="9513446" y="1805482"/>
            <a:ext cx="45719" cy="611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11">
            <a:extLst>
              <a:ext uri="{FF2B5EF4-FFF2-40B4-BE49-F238E27FC236}">
                <a16:creationId xmlns:a16="http://schemas.microsoft.com/office/drawing/2014/main" id="{8D680C24-34A7-403D-AA9F-297116A8BA65}"/>
              </a:ext>
            </a:extLst>
          </p:cNvPr>
          <p:cNvSpPr txBox="1"/>
          <p:nvPr/>
        </p:nvSpPr>
        <p:spPr>
          <a:xfrm>
            <a:off x="9597806" y="-38656"/>
            <a:ext cx="5126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altLang="zh-CN" sz="5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Results</a:t>
            </a:r>
            <a:endParaRPr lang="zh-CN" altLang="en-US" sz="5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1C74F73E-8328-41FE-8C56-A1D4C5889CE7}"/>
              </a:ext>
            </a:extLst>
          </p:cNvPr>
          <p:cNvGrpSpPr/>
          <p:nvPr/>
        </p:nvGrpSpPr>
        <p:grpSpPr>
          <a:xfrm>
            <a:off x="2860894" y="1449862"/>
            <a:ext cx="7821706" cy="4649693"/>
            <a:chOff x="1835488" y="1753845"/>
            <a:chExt cx="7821706" cy="464969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1DF7A89-499D-6943-B3F6-8F72F3148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0831"/>
            <a:stretch/>
          </p:blipFill>
          <p:spPr>
            <a:xfrm>
              <a:off x="1835488" y="1753845"/>
              <a:ext cx="7821706" cy="4649693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907A7F86-1745-4E60-9E2B-AEFEA39E552D}"/>
                </a:ext>
              </a:extLst>
            </p:cNvPr>
            <p:cNvSpPr txBox="1"/>
            <p:nvPr/>
          </p:nvSpPr>
          <p:spPr>
            <a:xfrm>
              <a:off x="2943177" y="5794068"/>
              <a:ext cx="58707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GT" b="1" dirty="0">
                  <a:solidFill>
                    <a:srgbClr val="520575"/>
                  </a:solidFill>
                </a:rPr>
                <a:t>AlexNet</a:t>
              </a:r>
              <a:r>
                <a:rPr lang="es-GT" dirty="0"/>
                <a:t>      </a:t>
              </a:r>
              <a:r>
                <a:rPr lang="es-GT" b="1" dirty="0">
                  <a:solidFill>
                    <a:srgbClr val="008000"/>
                  </a:solidFill>
                </a:rPr>
                <a:t>RN-18	    RN-50	    RN-101     RN-152</a:t>
              </a:r>
              <a:r>
                <a:rPr lang="es-GT" b="1" dirty="0"/>
                <a:t>      </a:t>
              </a:r>
              <a:r>
                <a:rPr lang="es-GT" b="1" dirty="0">
                  <a:solidFill>
                    <a:srgbClr val="FF8E00"/>
                  </a:solidFill>
                </a:rPr>
                <a:t>MoCo</a:t>
              </a:r>
            </a:p>
          </p:txBody>
        </p:sp>
      </p:grpSp>
      <p:sp>
        <p:nvSpPr>
          <p:cNvPr id="9" name="椭圆 2">
            <a:extLst>
              <a:ext uri="{FF2B5EF4-FFF2-40B4-BE49-F238E27FC236}">
                <a16:creationId xmlns:a16="http://schemas.microsoft.com/office/drawing/2014/main" id="{B7DEFA55-20BD-4BED-B147-82401EC60FE9}"/>
              </a:ext>
            </a:extLst>
          </p:cNvPr>
          <p:cNvSpPr/>
          <p:nvPr/>
        </p:nvSpPr>
        <p:spPr>
          <a:xfrm>
            <a:off x="-722021" y="-767851"/>
            <a:ext cx="3189450" cy="310795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rgbClr val="E4E4E4"/>
            </a:solidFill>
          </a:ln>
          <a:effectLst>
            <a:outerShdw blurRad="317500" sx="103000" sy="103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507C35F-FFE6-450A-82C1-80BDF7F83830}"/>
              </a:ext>
            </a:extLst>
          </p:cNvPr>
          <p:cNvSpPr/>
          <p:nvPr/>
        </p:nvSpPr>
        <p:spPr>
          <a:xfrm>
            <a:off x="9984850" y="1501759"/>
            <a:ext cx="1205684" cy="9885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2400" b="1" dirty="0">
                <a:solidFill>
                  <a:srgbClr val="E5261A"/>
                </a:solidFill>
              </a:rPr>
              <a:t>EVC</a:t>
            </a:r>
          </a:p>
          <a:p>
            <a:r>
              <a:rPr lang="es-GT" sz="2400" b="1" dirty="0">
                <a:solidFill>
                  <a:srgbClr val="377EB8"/>
                </a:solidFill>
              </a:rPr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105798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8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|0.8|0.7|0.9|0.7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|0.8|0.7|0.9|0.7|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|0.8|0.7|0.9|0.7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7|1.2|0.9|0.7|0.7|0.8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</TotalTime>
  <Words>591</Words>
  <Application>Microsoft Macintosh PowerPoint</Application>
  <PresentationFormat>Widescreen</PresentationFormat>
  <Paragraphs>123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Wingdings</vt:lpstr>
      <vt:lpstr>字魂36号-正文宋楷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Regina</dc:creator>
  <cp:lastModifiedBy>Alexander Enge</cp:lastModifiedBy>
  <cp:revision>65</cp:revision>
  <dcterms:created xsi:type="dcterms:W3CDTF">2021-07-21T10:29:06Z</dcterms:created>
  <dcterms:modified xsi:type="dcterms:W3CDTF">2021-07-23T07:37:36Z</dcterms:modified>
</cp:coreProperties>
</file>